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1"/>
  </p:notesMasterIdLst>
  <p:sldIdLst>
    <p:sldId id="256" r:id="rId2"/>
    <p:sldId id="263" r:id="rId3"/>
    <p:sldId id="262" r:id="rId4"/>
    <p:sldId id="260" r:id="rId5"/>
    <p:sldId id="266" r:id="rId6"/>
    <p:sldId id="303" r:id="rId7"/>
    <p:sldId id="267" r:id="rId8"/>
    <p:sldId id="268" r:id="rId9"/>
    <p:sldId id="265" r:id="rId10"/>
    <p:sldId id="257" r:id="rId11"/>
    <p:sldId id="270" r:id="rId12"/>
    <p:sldId id="302" r:id="rId13"/>
    <p:sldId id="292" r:id="rId14"/>
    <p:sldId id="301" r:id="rId15"/>
    <p:sldId id="294" r:id="rId16"/>
    <p:sldId id="293" r:id="rId17"/>
    <p:sldId id="274" r:id="rId18"/>
    <p:sldId id="299" r:id="rId19"/>
    <p:sldId id="295" r:id="rId20"/>
    <p:sldId id="296" r:id="rId21"/>
    <p:sldId id="297" r:id="rId22"/>
    <p:sldId id="300" r:id="rId23"/>
    <p:sldId id="298" r:id="rId24"/>
    <p:sldId id="278" r:id="rId25"/>
    <p:sldId id="283" r:id="rId26"/>
    <p:sldId id="282" r:id="rId27"/>
    <p:sldId id="279" r:id="rId28"/>
    <p:sldId id="281" r:id="rId29"/>
    <p:sldId id="280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71" r:id="rId39"/>
    <p:sldId id="269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9E323A-1CBD-5248-9972-61B4D549F30A}">
          <p14:sldIdLst>
            <p14:sldId id="256"/>
            <p14:sldId id="263"/>
            <p14:sldId id="262"/>
            <p14:sldId id="260"/>
            <p14:sldId id="266"/>
            <p14:sldId id="303"/>
            <p14:sldId id="267"/>
            <p14:sldId id="268"/>
            <p14:sldId id="265"/>
            <p14:sldId id="257"/>
            <p14:sldId id="270"/>
            <p14:sldId id="302"/>
            <p14:sldId id="292"/>
            <p14:sldId id="301"/>
            <p14:sldId id="294"/>
            <p14:sldId id="293"/>
            <p14:sldId id="274"/>
            <p14:sldId id="299"/>
            <p14:sldId id="295"/>
            <p14:sldId id="296"/>
            <p14:sldId id="297"/>
            <p14:sldId id="300"/>
            <p14:sldId id="298"/>
            <p14:sldId id="278"/>
            <p14:sldId id="283"/>
            <p14:sldId id="282"/>
            <p14:sldId id="279"/>
            <p14:sldId id="281"/>
            <p14:sldId id="280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71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2F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9"/>
    <p:restoredTop sz="72665"/>
  </p:normalViewPr>
  <p:slideViewPr>
    <p:cSldViewPr snapToGrid="0" snapToObjects="1">
      <p:cViewPr>
        <p:scale>
          <a:sx n="79" d="100"/>
          <a:sy n="79" d="100"/>
        </p:scale>
        <p:origin x="1352" y="1232"/>
      </p:cViewPr>
      <p:guideLst/>
    </p:cSldViewPr>
  </p:slideViewPr>
  <p:outlineViewPr>
    <p:cViewPr>
      <p:scale>
        <a:sx n="33" d="100"/>
        <a:sy n="33" d="100"/>
      </p:scale>
      <p:origin x="0" y="-23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9D73B-3245-9D46-99F9-67329B58F33B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D62022-544B-4C4F-96A3-6045A2BA2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88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nascent-</a:t>
            </a:r>
            <a:r>
              <a:rPr lang="en-US" dirty="0" err="1" smtClean="0"/>
              <a:t>seq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en-US" dirty="0" smtClean="0"/>
              <a:t>Distribution</a:t>
            </a:r>
            <a:r>
              <a:rPr lang="en-US" baseline="0" dirty="0" smtClean="0"/>
              <a:t> of ternary elongation complexes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----- </a:t>
            </a:r>
            <a:r>
              <a:rPr lang="en-US" dirty="0"/>
              <a:t>Meeting Notes (5/30/13 12:52) -----</a:t>
            </a:r>
          </a:p>
          <a:p>
            <a:r>
              <a:rPr lang="en-US" dirty="0"/>
              <a:t>Genome-wide instead of genomic scale</a:t>
            </a:r>
          </a:p>
          <a:p>
            <a:r>
              <a:rPr lang="en-US" dirty="0"/>
              <a:t>24 </a:t>
            </a:r>
            <a:r>
              <a:rPr lang="en-US" dirty="0" err="1"/>
              <a:t>hr</a:t>
            </a:r>
            <a:r>
              <a:rPr lang="en-US" dirty="0"/>
              <a:t> embryogenesis</a:t>
            </a:r>
          </a:p>
          <a:p>
            <a:r>
              <a:rPr lang="en-US" dirty="0" err="1"/>
              <a:t>Pupal</a:t>
            </a:r>
            <a:r>
              <a:rPr lang="en-US" dirty="0"/>
              <a:t> 5 days ?</a:t>
            </a:r>
          </a:p>
          <a:p>
            <a:r>
              <a:rPr lang="en-US" dirty="0"/>
              <a:t>Histone marks under chip-</a:t>
            </a:r>
            <a:r>
              <a:rPr lang="en-US" dirty="0" err="1"/>
              <a:t>seq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26B94-C3B6-E643-B863-5E8F0FAD9FF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894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 on </a:t>
            </a:r>
            <a:r>
              <a:rPr lang="en-US" dirty="0" err="1" smtClean="0"/>
              <a:t>gro</a:t>
            </a:r>
            <a:r>
              <a:rPr lang="en-US" dirty="0" smtClean="0"/>
              <a:t> occupancy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69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Set-up</a:t>
            </a:r>
            <a:r>
              <a:rPr lang="en-US" baseline="0" dirty="0" smtClean="0"/>
              <a:t> PolII stalling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819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</a:t>
            </a:r>
            <a:r>
              <a:rPr lang="en-US" baseline="0" dirty="0" smtClean="0"/>
              <a:t> non-</a:t>
            </a:r>
            <a:r>
              <a:rPr lang="en-US" baseline="0" dirty="0" err="1" smtClean="0"/>
              <a:t>polyA</a:t>
            </a:r>
            <a:r>
              <a:rPr lang="en-US" baseline="0" dirty="0" smtClean="0"/>
              <a:t> points from plot</a:t>
            </a:r>
          </a:p>
          <a:p>
            <a:r>
              <a:rPr lang="en-US" baseline="0" dirty="0" err="1" smtClean="0"/>
              <a:t>LImit</a:t>
            </a:r>
            <a:r>
              <a:rPr lang="en-US" baseline="0" dirty="0" smtClean="0"/>
              <a:t> to maternal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744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</a:t>
            </a:r>
            <a:r>
              <a:rPr lang="en-US" baseline="0" dirty="0" smtClean="0"/>
              <a:t> shading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30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revise </a:t>
            </a:r>
            <a:r>
              <a:rPr lang="en-US" dirty="0" err="1" smtClean="0"/>
              <a:t>venn</a:t>
            </a:r>
            <a:r>
              <a:rPr lang="en-US" baseline="0" dirty="0" smtClean="0"/>
              <a:t> or use novel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519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revise </a:t>
            </a:r>
            <a:r>
              <a:rPr lang="en-US" dirty="0" err="1" smtClean="0"/>
              <a:t>venn</a:t>
            </a:r>
            <a:r>
              <a:rPr lang="en-US" baseline="0" dirty="0" smtClean="0"/>
              <a:t> or use novel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401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Peripheral nervous 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570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y-axis</a:t>
            </a:r>
          </a:p>
          <a:p>
            <a:r>
              <a:rPr lang="en-US" dirty="0" err="1" smtClean="0"/>
              <a:t>Zaret</a:t>
            </a:r>
            <a:r>
              <a:rPr lang="en-US" dirty="0" smtClean="0"/>
              <a:t> lab</a:t>
            </a:r>
            <a:r>
              <a:rPr lang="en-US" baseline="0" dirty="0" smtClean="0"/>
              <a:t>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2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Spreading vs looping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7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48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with known and snail</a:t>
            </a:r>
          </a:p>
          <a:p>
            <a:r>
              <a:rPr lang="en-US" dirty="0" smtClean="0"/>
              <a:t>I propose that 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31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with Gro gain</a:t>
            </a:r>
            <a:r>
              <a:rPr lang="en-US" baseline="0" dirty="0" smtClean="0"/>
              <a:t> of function</a:t>
            </a:r>
          </a:p>
          <a:p>
            <a:r>
              <a:rPr lang="en-US" baseline="0" dirty="0" smtClean="0"/>
              <a:t>x-axis: Gro occupancy 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86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9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63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20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85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14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91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597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96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50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708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81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72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6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Genome-wide Analysis of Groucho Function in </a:t>
            </a:r>
            <a:r>
              <a:rPr lang="en-US" sz="3600" i="1" dirty="0"/>
              <a:t>Drosophila </a:t>
            </a:r>
            <a:r>
              <a:rPr lang="en-US" sz="3600" dirty="0"/>
              <a:t>Embryogenesis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Michael Chambers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69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Genomic scale analysis </a:t>
            </a:r>
            <a:r>
              <a:rPr lang="en-US" sz="3200" dirty="0" smtClean="0"/>
              <a:t>of Groucho’s </a:t>
            </a:r>
            <a:r>
              <a:rPr lang="en-US" sz="3200" dirty="0"/>
              <a:t>functions in early fly development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74A5-6B21-7D43-AA42-06463E0BF38B}" type="slidenum">
              <a:rPr lang="en-US" smtClean="0"/>
              <a:t>10</a:t>
            </a:fld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62002" y="3235641"/>
            <a:ext cx="2662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607104" y="3091179"/>
            <a:ext cx="0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321126" y="3091179"/>
            <a:ext cx="0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3035148" y="3091179"/>
            <a:ext cx="0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19200" y="3505200"/>
            <a:ext cx="3479800" cy="1358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905000" y="3505200"/>
            <a:ext cx="2794000" cy="1358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667000" y="3505200"/>
            <a:ext cx="2032000" cy="1358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743202" y="4978400"/>
            <a:ext cx="1202267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RNA-seq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96269" y="4978400"/>
            <a:ext cx="1363133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Nascent-seq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405969" y="4978400"/>
            <a:ext cx="1202267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ChIP-seq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743202" y="5283200"/>
            <a:ext cx="1202267" cy="50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mRNA accumulation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996269" y="5283200"/>
            <a:ext cx="1363133" cy="50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pre-mRNA profiling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5405969" y="5283200"/>
            <a:ext cx="1202267" cy="50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Groucho binding</a:t>
            </a:r>
          </a:p>
        </p:txBody>
      </p:sp>
      <p:sp>
        <p:nvSpPr>
          <p:cNvPr id="37" name="Freeform 36"/>
          <p:cNvSpPr/>
          <p:nvPr/>
        </p:nvSpPr>
        <p:spPr>
          <a:xfrm>
            <a:off x="1735289" y="1706018"/>
            <a:ext cx="830112" cy="370195"/>
          </a:xfrm>
          <a:custGeom>
            <a:avLst/>
            <a:gdLst>
              <a:gd name="connsiteX0" fmla="*/ 443484 w 3343759"/>
              <a:gd name="connsiteY0" fmla="*/ 105577 h 919649"/>
              <a:gd name="connsiteX1" fmla="*/ 3313684 w 3343759"/>
              <a:gd name="connsiteY1" fmla="*/ 54777 h 919649"/>
              <a:gd name="connsiteX2" fmla="*/ 1840484 w 3343759"/>
              <a:gd name="connsiteY2" fmla="*/ 918377 h 919649"/>
              <a:gd name="connsiteX3" fmla="*/ 151384 w 3343759"/>
              <a:gd name="connsiteY3" fmla="*/ 245277 h 919649"/>
              <a:gd name="connsiteX4" fmla="*/ 443484 w 3343759"/>
              <a:gd name="connsiteY4" fmla="*/ 105577 h 919649"/>
              <a:gd name="connsiteX0" fmla="*/ 299625 w 3199900"/>
              <a:gd name="connsiteY0" fmla="*/ 121485 h 938774"/>
              <a:gd name="connsiteX1" fmla="*/ 3169825 w 3199900"/>
              <a:gd name="connsiteY1" fmla="*/ 70685 h 938774"/>
              <a:gd name="connsiteX2" fmla="*/ 1696625 w 3199900"/>
              <a:gd name="connsiteY2" fmla="*/ 934285 h 938774"/>
              <a:gd name="connsiteX3" fmla="*/ 248825 w 3199900"/>
              <a:gd name="connsiteY3" fmla="*/ 690230 h 938774"/>
              <a:gd name="connsiteX4" fmla="*/ 299625 w 3199900"/>
              <a:gd name="connsiteY4" fmla="*/ 121485 h 938774"/>
              <a:gd name="connsiteX0" fmla="*/ 296177 w 3146808"/>
              <a:gd name="connsiteY0" fmla="*/ 4048 h 821337"/>
              <a:gd name="connsiteX1" fmla="*/ 3115577 w 3146808"/>
              <a:gd name="connsiteY1" fmla="*/ 343288 h 821337"/>
              <a:gd name="connsiteX2" fmla="*/ 1693177 w 3146808"/>
              <a:gd name="connsiteY2" fmla="*/ 816848 h 821337"/>
              <a:gd name="connsiteX3" fmla="*/ 245377 w 3146808"/>
              <a:gd name="connsiteY3" fmla="*/ 572793 h 821337"/>
              <a:gd name="connsiteX4" fmla="*/ 296177 w 3146808"/>
              <a:gd name="connsiteY4" fmla="*/ 4048 h 821337"/>
              <a:gd name="connsiteX0" fmla="*/ 290170 w 3054150"/>
              <a:gd name="connsiteY0" fmla="*/ 22177 h 839466"/>
              <a:gd name="connsiteX1" fmla="*/ 3020670 w 3054150"/>
              <a:gd name="connsiteY1" fmla="*/ 185899 h 839466"/>
              <a:gd name="connsiteX2" fmla="*/ 1687170 w 3054150"/>
              <a:gd name="connsiteY2" fmla="*/ 834977 h 839466"/>
              <a:gd name="connsiteX3" fmla="*/ 239370 w 3054150"/>
              <a:gd name="connsiteY3" fmla="*/ 590922 h 839466"/>
              <a:gd name="connsiteX4" fmla="*/ 290170 w 3054150"/>
              <a:gd name="connsiteY4" fmla="*/ 22177 h 839466"/>
              <a:gd name="connsiteX0" fmla="*/ 290170 w 3163476"/>
              <a:gd name="connsiteY0" fmla="*/ 19117 h 831929"/>
              <a:gd name="connsiteX1" fmla="*/ 3020670 w 3163476"/>
              <a:gd name="connsiteY1" fmla="*/ 182839 h 831929"/>
              <a:gd name="connsiteX2" fmla="*/ 2665069 w 3163476"/>
              <a:gd name="connsiteY2" fmla="*/ 657671 h 831929"/>
              <a:gd name="connsiteX3" fmla="*/ 1687170 w 3163476"/>
              <a:gd name="connsiteY3" fmla="*/ 831917 h 831929"/>
              <a:gd name="connsiteX4" fmla="*/ 239370 w 3163476"/>
              <a:gd name="connsiteY4" fmla="*/ 587862 h 831929"/>
              <a:gd name="connsiteX5" fmla="*/ 290170 w 3163476"/>
              <a:gd name="connsiteY5" fmla="*/ 19117 h 831929"/>
              <a:gd name="connsiteX0" fmla="*/ 269029 w 2903676"/>
              <a:gd name="connsiteY0" fmla="*/ 51806 h 864618"/>
              <a:gd name="connsiteX1" fmla="*/ 2682029 w 2903676"/>
              <a:gd name="connsiteY1" fmla="*/ 98516 h 864618"/>
              <a:gd name="connsiteX2" fmla="*/ 2643928 w 2903676"/>
              <a:gd name="connsiteY2" fmla="*/ 690360 h 864618"/>
              <a:gd name="connsiteX3" fmla="*/ 1666029 w 2903676"/>
              <a:gd name="connsiteY3" fmla="*/ 864606 h 864618"/>
              <a:gd name="connsiteX4" fmla="*/ 218229 w 2903676"/>
              <a:gd name="connsiteY4" fmla="*/ 620551 h 864618"/>
              <a:gd name="connsiteX5" fmla="*/ 269029 w 2903676"/>
              <a:gd name="connsiteY5" fmla="*/ 51806 h 864618"/>
              <a:gd name="connsiteX0" fmla="*/ 220509 w 2855156"/>
              <a:gd name="connsiteY0" fmla="*/ 51806 h 864618"/>
              <a:gd name="connsiteX1" fmla="*/ 2633509 w 2855156"/>
              <a:gd name="connsiteY1" fmla="*/ 98516 h 864618"/>
              <a:gd name="connsiteX2" fmla="*/ 2595408 w 2855156"/>
              <a:gd name="connsiteY2" fmla="*/ 690360 h 864618"/>
              <a:gd name="connsiteX3" fmla="*/ 1617509 w 2855156"/>
              <a:gd name="connsiteY3" fmla="*/ 864606 h 864618"/>
              <a:gd name="connsiteX4" fmla="*/ 271309 w 2855156"/>
              <a:gd name="connsiteY4" fmla="*/ 620551 h 864618"/>
              <a:gd name="connsiteX5" fmla="*/ 220509 w 2855156"/>
              <a:gd name="connsiteY5" fmla="*/ 51806 h 864618"/>
              <a:gd name="connsiteX0" fmla="*/ 220509 w 2829298"/>
              <a:gd name="connsiteY0" fmla="*/ 50393 h 863205"/>
              <a:gd name="connsiteX1" fmla="*/ 2633509 w 2829298"/>
              <a:gd name="connsiteY1" fmla="*/ 97103 h 863205"/>
              <a:gd name="connsiteX2" fmla="*/ 2531908 w 2829298"/>
              <a:gd name="connsiteY2" fmla="*/ 659694 h 863205"/>
              <a:gd name="connsiteX3" fmla="*/ 1617509 w 2829298"/>
              <a:gd name="connsiteY3" fmla="*/ 863193 h 863205"/>
              <a:gd name="connsiteX4" fmla="*/ 271309 w 2829298"/>
              <a:gd name="connsiteY4" fmla="*/ 619138 h 863205"/>
              <a:gd name="connsiteX5" fmla="*/ 220509 w 2829298"/>
              <a:gd name="connsiteY5" fmla="*/ 50393 h 863205"/>
              <a:gd name="connsiteX0" fmla="*/ 229621 w 2932164"/>
              <a:gd name="connsiteY0" fmla="*/ 50393 h 863205"/>
              <a:gd name="connsiteX1" fmla="*/ 2769621 w 2932164"/>
              <a:gd name="connsiteY1" fmla="*/ 97103 h 863205"/>
              <a:gd name="connsiteX2" fmla="*/ 2541020 w 2932164"/>
              <a:gd name="connsiteY2" fmla="*/ 659694 h 863205"/>
              <a:gd name="connsiteX3" fmla="*/ 1626621 w 2932164"/>
              <a:gd name="connsiteY3" fmla="*/ 863193 h 863205"/>
              <a:gd name="connsiteX4" fmla="*/ 280421 w 2932164"/>
              <a:gd name="connsiteY4" fmla="*/ 619138 h 863205"/>
              <a:gd name="connsiteX5" fmla="*/ 229621 w 2932164"/>
              <a:gd name="connsiteY5" fmla="*/ 50393 h 863205"/>
              <a:gd name="connsiteX0" fmla="*/ 208960 w 2911503"/>
              <a:gd name="connsiteY0" fmla="*/ 48286 h 861095"/>
              <a:gd name="connsiteX1" fmla="*/ 2748960 w 2911503"/>
              <a:gd name="connsiteY1" fmla="*/ 94996 h 861095"/>
              <a:gd name="connsiteX2" fmla="*/ 2520359 w 2911503"/>
              <a:gd name="connsiteY2" fmla="*/ 657587 h 861095"/>
              <a:gd name="connsiteX3" fmla="*/ 1605960 w 2911503"/>
              <a:gd name="connsiteY3" fmla="*/ 861086 h 861095"/>
              <a:gd name="connsiteX4" fmla="*/ 310560 w 2911503"/>
              <a:gd name="connsiteY4" fmla="*/ 587778 h 861095"/>
              <a:gd name="connsiteX5" fmla="*/ 208960 w 2911503"/>
              <a:gd name="connsiteY5" fmla="*/ 48286 h 861095"/>
              <a:gd name="connsiteX0" fmla="*/ 208960 w 2979708"/>
              <a:gd name="connsiteY0" fmla="*/ 50197 h 863006"/>
              <a:gd name="connsiteX1" fmla="*/ 2748960 w 2979708"/>
              <a:gd name="connsiteY1" fmla="*/ 96907 h 863006"/>
              <a:gd name="connsiteX2" fmla="*/ 2710859 w 2979708"/>
              <a:gd name="connsiteY2" fmla="*/ 698502 h 863006"/>
              <a:gd name="connsiteX3" fmla="*/ 1605960 w 2979708"/>
              <a:gd name="connsiteY3" fmla="*/ 862997 h 863006"/>
              <a:gd name="connsiteX4" fmla="*/ 310560 w 2979708"/>
              <a:gd name="connsiteY4" fmla="*/ 589689 h 863006"/>
              <a:gd name="connsiteX5" fmla="*/ 208960 w 2979708"/>
              <a:gd name="connsiteY5" fmla="*/ 50197 h 863006"/>
              <a:gd name="connsiteX0" fmla="*/ 185850 w 2956598"/>
              <a:gd name="connsiteY0" fmla="*/ 50197 h 863006"/>
              <a:gd name="connsiteX1" fmla="*/ 2725850 w 2956598"/>
              <a:gd name="connsiteY1" fmla="*/ 96907 h 863006"/>
              <a:gd name="connsiteX2" fmla="*/ 2687749 w 2956598"/>
              <a:gd name="connsiteY2" fmla="*/ 698502 h 863006"/>
              <a:gd name="connsiteX3" fmla="*/ 1582850 w 2956598"/>
              <a:gd name="connsiteY3" fmla="*/ 862997 h 863006"/>
              <a:gd name="connsiteX4" fmla="*/ 350950 w 2956598"/>
              <a:gd name="connsiteY4" fmla="*/ 589689 h 863006"/>
              <a:gd name="connsiteX5" fmla="*/ 185850 w 2956598"/>
              <a:gd name="connsiteY5" fmla="*/ 50197 h 863006"/>
              <a:gd name="connsiteX0" fmla="*/ 185850 w 2940843"/>
              <a:gd name="connsiteY0" fmla="*/ 49234 h 862043"/>
              <a:gd name="connsiteX1" fmla="*/ 2725850 w 2940843"/>
              <a:gd name="connsiteY1" fmla="*/ 95944 h 862043"/>
              <a:gd name="connsiteX2" fmla="*/ 2649649 w 2940843"/>
              <a:gd name="connsiteY2" fmla="*/ 678037 h 862043"/>
              <a:gd name="connsiteX3" fmla="*/ 1582850 w 2940843"/>
              <a:gd name="connsiteY3" fmla="*/ 862034 h 862043"/>
              <a:gd name="connsiteX4" fmla="*/ 350950 w 2940843"/>
              <a:gd name="connsiteY4" fmla="*/ 588726 h 862043"/>
              <a:gd name="connsiteX5" fmla="*/ 185850 w 2940843"/>
              <a:gd name="connsiteY5" fmla="*/ 49234 h 862043"/>
              <a:gd name="connsiteX0" fmla="*/ 208959 w 2963952"/>
              <a:gd name="connsiteY0" fmla="*/ 56597 h 869431"/>
              <a:gd name="connsiteX1" fmla="*/ 2748959 w 2963952"/>
              <a:gd name="connsiteY1" fmla="*/ 103307 h 869431"/>
              <a:gd name="connsiteX2" fmla="*/ 2672758 w 2963952"/>
              <a:gd name="connsiteY2" fmla="*/ 685400 h 869431"/>
              <a:gd name="connsiteX3" fmla="*/ 1605959 w 2963952"/>
              <a:gd name="connsiteY3" fmla="*/ 869397 h 869431"/>
              <a:gd name="connsiteX4" fmla="*/ 310559 w 2963952"/>
              <a:gd name="connsiteY4" fmla="*/ 698475 h 869431"/>
              <a:gd name="connsiteX5" fmla="*/ 208959 w 2963952"/>
              <a:gd name="connsiteY5" fmla="*/ 56597 h 869431"/>
              <a:gd name="connsiteX0" fmla="*/ 199011 w 2954004"/>
              <a:gd name="connsiteY0" fmla="*/ 56597 h 913295"/>
              <a:gd name="connsiteX1" fmla="*/ 2739011 w 2954004"/>
              <a:gd name="connsiteY1" fmla="*/ 103307 h 913295"/>
              <a:gd name="connsiteX2" fmla="*/ 2662810 w 2954004"/>
              <a:gd name="connsiteY2" fmla="*/ 685400 h 913295"/>
              <a:gd name="connsiteX3" fmla="*/ 1386461 w 2954004"/>
              <a:gd name="connsiteY3" fmla="*/ 913277 h 913295"/>
              <a:gd name="connsiteX4" fmla="*/ 300611 w 2954004"/>
              <a:gd name="connsiteY4" fmla="*/ 698475 h 913295"/>
              <a:gd name="connsiteX5" fmla="*/ 199011 w 2954004"/>
              <a:gd name="connsiteY5" fmla="*/ 56597 h 913295"/>
              <a:gd name="connsiteX0" fmla="*/ 276708 w 3031701"/>
              <a:gd name="connsiteY0" fmla="*/ 39654 h 896343"/>
              <a:gd name="connsiteX1" fmla="*/ 2816708 w 3031701"/>
              <a:gd name="connsiteY1" fmla="*/ 86364 h 896343"/>
              <a:gd name="connsiteX2" fmla="*/ 2740507 w 3031701"/>
              <a:gd name="connsiteY2" fmla="*/ 668457 h 896343"/>
              <a:gd name="connsiteX3" fmla="*/ 1464158 w 3031701"/>
              <a:gd name="connsiteY3" fmla="*/ 896334 h 896343"/>
              <a:gd name="connsiteX4" fmla="*/ 378308 w 3031701"/>
              <a:gd name="connsiteY4" fmla="*/ 681532 h 896343"/>
              <a:gd name="connsiteX5" fmla="*/ 78951 w 3031701"/>
              <a:gd name="connsiteY5" fmla="*/ 444184 h 896343"/>
              <a:gd name="connsiteX6" fmla="*/ 276708 w 3031701"/>
              <a:gd name="connsiteY6" fmla="*/ 39654 h 896343"/>
              <a:gd name="connsiteX0" fmla="*/ 398902 w 2949509"/>
              <a:gd name="connsiteY0" fmla="*/ 39654 h 896343"/>
              <a:gd name="connsiteX1" fmla="*/ 2748402 w 2949509"/>
              <a:gd name="connsiteY1" fmla="*/ 86364 h 896343"/>
              <a:gd name="connsiteX2" fmla="*/ 2672201 w 2949509"/>
              <a:gd name="connsiteY2" fmla="*/ 668457 h 896343"/>
              <a:gd name="connsiteX3" fmla="*/ 1395852 w 2949509"/>
              <a:gd name="connsiteY3" fmla="*/ 896334 h 896343"/>
              <a:gd name="connsiteX4" fmla="*/ 310002 w 2949509"/>
              <a:gd name="connsiteY4" fmla="*/ 681532 h 896343"/>
              <a:gd name="connsiteX5" fmla="*/ 10645 w 2949509"/>
              <a:gd name="connsiteY5" fmla="*/ 444184 h 896343"/>
              <a:gd name="connsiteX6" fmla="*/ 398902 w 2949509"/>
              <a:gd name="connsiteY6" fmla="*/ 39654 h 896343"/>
              <a:gd name="connsiteX0" fmla="*/ 444107 w 2940217"/>
              <a:gd name="connsiteY0" fmla="*/ 39654 h 896343"/>
              <a:gd name="connsiteX1" fmla="*/ 2742807 w 2940217"/>
              <a:gd name="connsiteY1" fmla="*/ 86364 h 896343"/>
              <a:gd name="connsiteX2" fmla="*/ 2666606 w 2940217"/>
              <a:gd name="connsiteY2" fmla="*/ 668457 h 896343"/>
              <a:gd name="connsiteX3" fmla="*/ 1390257 w 2940217"/>
              <a:gd name="connsiteY3" fmla="*/ 896334 h 896343"/>
              <a:gd name="connsiteX4" fmla="*/ 304407 w 2940217"/>
              <a:gd name="connsiteY4" fmla="*/ 681532 h 896343"/>
              <a:gd name="connsiteX5" fmla="*/ 5050 w 2940217"/>
              <a:gd name="connsiteY5" fmla="*/ 444184 h 896343"/>
              <a:gd name="connsiteX6" fmla="*/ 444107 w 2940217"/>
              <a:gd name="connsiteY6" fmla="*/ 39654 h 896343"/>
              <a:gd name="connsiteX0" fmla="*/ 444107 w 2940217"/>
              <a:gd name="connsiteY0" fmla="*/ 32465 h 913531"/>
              <a:gd name="connsiteX1" fmla="*/ 2742807 w 2940217"/>
              <a:gd name="connsiteY1" fmla="*/ 103552 h 913531"/>
              <a:gd name="connsiteX2" fmla="*/ 2666606 w 2940217"/>
              <a:gd name="connsiteY2" fmla="*/ 685645 h 913531"/>
              <a:gd name="connsiteX3" fmla="*/ 1390257 w 2940217"/>
              <a:gd name="connsiteY3" fmla="*/ 913522 h 913531"/>
              <a:gd name="connsiteX4" fmla="*/ 304407 w 2940217"/>
              <a:gd name="connsiteY4" fmla="*/ 698720 h 913531"/>
              <a:gd name="connsiteX5" fmla="*/ 5050 w 2940217"/>
              <a:gd name="connsiteY5" fmla="*/ 461372 h 913531"/>
              <a:gd name="connsiteX6" fmla="*/ 444107 w 2940217"/>
              <a:gd name="connsiteY6" fmla="*/ 32465 h 913531"/>
              <a:gd name="connsiteX0" fmla="*/ 441860 w 2664359"/>
              <a:gd name="connsiteY0" fmla="*/ 11444 h 892510"/>
              <a:gd name="connsiteX1" fmla="*/ 2442110 w 2664359"/>
              <a:gd name="connsiteY1" fmla="*/ 170290 h 892510"/>
              <a:gd name="connsiteX2" fmla="*/ 2664359 w 2664359"/>
              <a:gd name="connsiteY2" fmla="*/ 664624 h 892510"/>
              <a:gd name="connsiteX3" fmla="*/ 1388010 w 2664359"/>
              <a:gd name="connsiteY3" fmla="*/ 892501 h 892510"/>
              <a:gd name="connsiteX4" fmla="*/ 302160 w 2664359"/>
              <a:gd name="connsiteY4" fmla="*/ 677699 h 892510"/>
              <a:gd name="connsiteX5" fmla="*/ 2803 w 2664359"/>
              <a:gd name="connsiteY5" fmla="*/ 440351 h 892510"/>
              <a:gd name="connsiteX6" fmla="*/ 441860 w 2664359"/>
              <a:gd name="connsiteY6" fmla="*/ 11444 h 892510"/>
              <a:gd name="connsiteX0" fmla="*/ 441921 w 2793544"/>
              <a:gd name="connsiteY0" fmla="*/ 32465 h 913531"/>
              <a:gd name="connsiteX1" fmla="*/ 2454871 w 2793544"/>
              <a:gd name="connsiteY1" fmla="*/ 103552 h 913531"/>
              <a:gd name="connsiteX2" fmla="*/ 2664420 w 2793544"/>
              <a:gd name="connsiteY2" fmla="*/ 685645 h 913531"/>
              <a:gd name="connsiteX3" fmla="*/ 1388071 w 2793544"/>
              <a:gd name="connsiteY3" fmla="*/ 913522 h 913531"/>
              <a:gd name="connsiteX4" fmla="*/ 302221 w 2793544"/>
              <a:gd name="connsiteY4" fmla="*/ 698720 h 913531"/>
              <a:gd name="connsiteX5" fmla="*/ 2864 w 2793544"/>
              <a:gd name="connsiteY5" fmla="*/ 461372 h 913531"/>
              <a:gd name="connsiteX6" fmla="*/ 441921 w 2793544"/>
              <a:gd name="connsiteY6" fmla="*/ 32465 h 913531"/>
              <a:gd name="connsiteX0" fmla="*/ 441921 w 2639628"/>
              <a:gd name="connsiteY0" fmla="*/ 29018 h 910084"/>
              <a:gd name="connsiteX1" fmla="*/ 2454871 w 2639628"/>
              <a:gd name="connsiteY1" fmla="*/ 100105 h 910084"/>
              <a:gd name="connsiteX2" fmla="*/ 2397720 w 2639628"/>
              <a:gd name="connsiteY2" fmla="*/ 594439 h 910084"/>
              <a:gd name="connsiteX3" fmla="*/ 1388071 w 2639628"/>
              <a:gd name="connsiteY3" fmla="*/ 910075 h 910084"/>
              <a:gd name="connsiteX4" fmla="*/ 302221 w 2639628"/>
              <a:gd name="connsiteY4" fmla="*/ 695273 h 910084"/>
              <a:gd name="connsiteX5" fmla="*/ 2864 w 2639628"/>
              <a:gd name="connsiteY5" fmla="*/ 457925 h 910084"/>
              <a:gd name="connsiteX6" fmla="*/ 441921 w 2639628"/>
              <a:gd name="connsiteY6" fmla="*/ 29018 h 910084"/>
              <a:gd name="connsiteX0" fmla="*/ 441921 w 2675751"/>
              <a:gd name="connsiteY0" fmla="*/ 31073 h 912139"/>
              <a:gd name="connsiteX1" fmla="*/ 2454871 w 2675751"/>
              <a:gd name="connsiteY1" fmla="*/ 102160 h 912139"/>
              <a:gd name="connsiteX2" fmla="*/ 2473920 w 2675751"/>
              <a:gd name="connsiteY2" fmla="*/ 650124 h 912139"/>
              <a:gd name="connsiteX3" fmla="*/ 1388071 w 2675751"/>
              <a:gd name="connsiteY3" fmla="*/ 912130 h 912139"/>
              <a:gd name="connsiteX4" fmla="*/ 302221 w 2675751"/>
              <a:gd name="connsiteY4" fmla="*/ 697328 h 912139"/>
              <a:gd name="connsiteX5" fmla="*/ 2864 w 2675751"/>
              <a:gd name="connsiteY5" fmla="*/ 459980 h 912139"/>
              <a:gd name="connsiteX6" fmla="*/ 441921 w 2675751"/>
              <a:gd name="connsiteY6" fmla="*/ 31073 h 912139"/>
              <a:gd name="connsiteX0" fmla="*/ 441921 w 2675751"/>
              <a:gd name="connsiteY0" fmla="*/ 31073 h 912153"/>
              <a:gd name="connsiteX1" fmla="*/ 2454871 w 2675751"/>
              <a:gd name="connsiteY1" fmla="*/ 102160 h 912153"/>
              <a:gd name="connsiteX2" fmla="*/ 2473920 w 2675751"/>
              <a:gd name="connsiteY2" fmla="*/ 650124 h 912153"/>
              <a:gd name="connsiteX3" fmla="*/ 1388071 w 2675751"/>
              <a:gd name="connsiteY3" fmla="*/ 912130 h 912153"/>
              <a:gd name="connsiteX4" fmla="*/ 505421 w 2675751"/>
              <a:gd name="connsiteY4" fmla="*/ 780212 h 912153"/>
              <a:gd name="connsiteX5" fmla="*/ 2864 w 2675751"/>
              <a:gd name="connsiteY5" fmla="*/ 459980 h 912153"/>
              <a:gd name="connsiteX6" fmla="*/ 441921 w 2675751"/>
              <a:gd name="connsiteY6" fmla="*/ 31073 h 912153"/>
              <a:gd name="connsiteX0" fmla="*/ 441921 w 2675751"/>
              <a:gd name="connsiteY0" fmla="*/ 31073 h 912187"/>
              <a:gd name="connsiteX1" fmla="*/ 2454871 w 2675751"/>
              <a:gd name="connsiteY1" fmla="*/ 102160 h 912187"/>
              <a:gd name="connsiteX2" fmla="*/ 2473920 w 2675751"/>
              <a:gd name="connsiteY2" fmla="*/ 650124 h 912187"/>
              <a:gd name="connsiteX3" fmla="*/ 1388071 w 2675751"/>
              <a:gd name="connsiteY3" fmla="*/ 912130 h 912187"/>
              <a:gd name="connsiteX4" fmla="*/ 505421 w 2675751"/>
              <a:gd name="connsiteY4" fmla="*/ 780212 h 912187"/>
              <a:gd name="connsiteX5" fmla="*/ 2864 w 2675751"/>
              <a:gd name="connsiteY5" fmla="*/ 459980 h 912187"/>
              <a:gd name="connsiteX6" fmla="*/ 441921 w 2675751"/>
              <a:gd name="connsiteY6" fmla="*/ 31073 h 912187"/>
              <a:gd name="connsiteX0" fmla="*/ 417340 w 2651170"/>
              <a:gd name="connsiteY0" fmla="*/ 31073 h 912187"/>
              <a:gd name="connsiteX1" fmla="*/ 2430290 w 2651170"/>
              <a:gd name="connsiteY1" fmla="*/ 102160 h 912187"/>
              <a:gd name="connsiteX2" fmla="*/ 2449339 w 2651170"/>
              <a:gd name="connsiteY2" fmla="*/ 650124 h 912187"/>
              <a:gd name="connsiteX3" fmla="*/ 1363490 w 2651170"/>
              <a:gd name="connsiteY3" fmla="*/ 912130 h 912187"/>
              <a:gd name="connsiteX4" fmla="*/ 480840 w 2651170"/>
              <a:gd name="connsiteY4" fmla="*/ 780212 h 912187"/>
              <a:gd name="connsiteX5" fmla="*/ 3683 w 2651170"/>
              <a:gd name="connsiteY5" fmla="*/ 459980 h 912187"/>
              <a:gd name="connsiteX6" fmla="*/ 417340 w 2651170"/>
              <a:gd name="connsiteY6" fmla="*/ 31073 h 912187"/>
              <a:gd name="connsiteX0" fmla="*/ 417340 w 2651170"/>
              <a:gd name="connsiteY0" fmla="*/ 31073 h 912187"/>
              <a:gd name="connsiteX1" fmla="*/ 2430290 w 2651170"/>
              <a:gd name="connsiteY1" fmla="*/ 102160 h 912187"/>
              <a:gd name="connsiteX2" fmla="*/ 2449339 w 2651170"/>
              <a:gd name="connsiteY2" fmla="*/ 650124 h 912187"/>
              <a:gd name="connsiteX3" fmla="*/ 1363490 w 2651170"/>
              <a:gd name="connsiteY3" fmla="*/ 912130 h 912187"/>
              <a:gd name="connsiteX4" fmla="*/ 493540 w 2651170"/>
              <a:gd name="connsiteY4" fmla="*/ 770461 h 912187"/>
              <a:gd name="connsiteX5" fmla="*/ 3683 w 2651170"/>
              <a:gd name="connsiteY5" fmla="*/ 459980 h 912187"/>
              <a:gd name="connsiteX6" fmla="*/ 417340 w 2651170"/>
              <a:gd name="connsiteY6" fmla="*/ 31073 h 912187"/>
              <a:gd name="connsiteX0" fmla="*/ 375448 w 2609278"/>
              <a:gd name="connsiteY0" fmla="*/ 33957 h 915071"/>
              <a:gd name="connsiteX1" fmla="*/ 2388398 w 2609278"/>
              <a:gd name="connsiteY1" fmla="*/ 105044 h 915071"/>
              <a:gd name="connsiteX2" fmla="*/ 2407447 w 2609278"/>
              <a:gd name="connsiteY2" fmla="*/ 653008 h 915071"/>
              <a:gd name="connsiteX3" fmla="*/ 1321598 w 2609278"/>
              <a:gd name="connsiteY3" fmla="*/ 915014 h 915071"/>
              <a:gd name="connsiteX4" fmla="*/ 451648 w 2609278"/>
              <a:gd name="connsiteY4" fmla="*/ 773345 h 915071"/>
              <a:gd name="connsiteX5" fmla="*/ 6241 w 2609278"/>
              <a:gd name="connsiteY5" fmla="*/ 501868 h 915071"/>
              <a:gd name="connsiteX6" fmla="*/ 375448 w 2609278"/>
              <a:gd name="connsiteY6" fmla="*/ 33957 h 915071"/>
              <a:gd name="connsiteX0" fmla="*/ 431273 w 2665103"/>
              <a:gd name="connsiteY0" fmla="*/ 33957 h 915071"/>
              <a:gd name="connsiteX1" fmla="*/ 2444223 w 2665103"/>
              <a:gd name="connsiteY1" fmla="*/ 105044 h 915071"/>
              <a:gd name="connsiteX2" fmla="*/ 2463272 w 2665103"/>
              <a:gd name="connsiteY2" fmla="*/ 653008 h 915071"/>
              <a:gd name="connsiteX3" fmla="*/ 1377423 w 2665103"/>
              <a:gd name="connsiteY3" fmla="*/ 915014 h 915071"/>
              <a:gd name="connsiteX4" fmla="*/ 507473 w 2665103"/>
              <a:gd name="connsiteY4" fmla="*/ 773345 h 915071"/>
              <a:gd name="connsiteX5" fmla="*/ 62066 w 2665103"/>
              <a:gd name="connsiteY5" fmla="*/ 501868 h 915071"/>
              <a:gd name="connsiteX6" fmla="*/ 431273 w 2665103"/>
              <a:gd name="connsiteY6" fmla="*/ 33957 h 915071"/>
              <a:gd name="connsiteX0" fmla="*/ 409385 w 2643215"/>
              <a:gd name="connsiteY0" fmla="*/ 33957 h 915071"/>
              <a:gd name="connsiteX1" fmla="*/ 2422335 w 2643215"/>
              <a:gd name="connsiteY1" fmla="*/ 105044 h 915071"/>
              <a:gd name="connsiteX2" fmla="*/ 2441384 w 2643215"/>
              <a:gd name="connsiteY2" fmla="*/ 653008 h 915071"/>
              <a:gd name="connsiteX3" fmla="*/ 1355535 w 2643215"/>
              <a:gd name="connsiteY3" fmla="*/ 915014 h 915071"/>
              <a:gd name="connsiteX4" fmla="*/ 485585 w 2643215"/>
              <a:gd name="connsiteY4" fmla="*/ 773345 h 915071"/>
              <a:gd name="connsiteX5" fmla="*/ 40178 w 2643215"/>
              <a:gd name="connsiteY5" fmla="*/ 501868 h 915071"/>
              <a:gd name="connsiteX6" fmla="*/ 409385 w 2643215"/>
              <a:gd name="connsiteY6" fmla="*/ 33957 h 915071"/>
              <a:gd name="connsiteX0" fmla="*/ 409385 w 2643215"/>
              <a:gd name="connsiteY0" fmla="*/ 33957 h 915071"/>
              <a:gd name="connsiteX1" fmla="*/ 2422335 w 2643215"/>
              <a:gd name="connsiteY1" fmla="*/ 105044 h 915071"/>
              <a:gd name="connsiteX2" fmla="*/ 2441384 w 2643215"/>
              <a:gd name="connsiteY2" fmla="*/ 653008 h 915071"/>
              <a:gd name="connsiteX3" fmla="*/ 1355535 w 2643215"/>
              <a:gd name="connsiteY3" fmla="*/ 915014 h 915071"/>
              <a:gd name="connsiteX4" fmla="*/ 485585 w 2643215"/>
              <a:gd name="connsiteY4" fmla="*/ 773345 h 915071"/>
              <a:gd name="connsiteX5" fmla="*/ 40178 w 2643215"/>
              <a:gd name="connsiteY5" fmla="*/ 501868 h 915071"/>
              <a:gd name="connsiteX6" fmla="*/ 409385 w 2643215"/>
              <a:gd name="connsiteY6" fmla="*/ 33957 h 915071"/>
              <a:gd name="connsiteX0" fmla="*/ 392049 w 2565461"/>
              <a:gd name="connsiteY0" fmla="*/ 41812 h 922926"/>
              <a:gd name="connsiteX1" fmla="*/ 1369043 w 2565461"/>
              <a:gd name="connsiteY1" fmla="*/ 30709 h 922926"/>
              <a:gd name="connsiteX2" fmla="*/ 2404999 w 2565461"/>
              <a:gd name="connsiteY2" fmla="*/ 112899 h 922926"/>
              <a:gd name="connsiteX3" fmla="*/ 2424048 w 2565461"/>
              <a:gd name="connsiteY3" fmla="*/ 660863 h 922926"/>
              <a:gd name="connsiteX4" fmla="*/ 1338199 w 2565461"/>
              <a:gd name="connsiteY4" fmla="*/ 922869 h 922926"/>
              <a:gd name="connsiteX5" fmla="*/ 468249 w 2565461"/>
              <a:gd name="connsiteY5" fmla="*/ 781200 h 922926"/>
              <a:gd name="connsiteX6" fmla="*/ 22842 w 2565461"/>
              <a:gd name="connsiteY6" fmla="*/ 509723 h 922926"/>
              <a:gd name="connsiteX7" fmla="*/ 392049 w 2565461"/>
              <a:gd name="connsiteY7" fmla="*/ 41812 h 922926"/>
              <a:gd name="connsiteX0" fmla="*/ 392049 w 2622133"/>
              <a:gd name="connsiteY0" fmla="*/ 41812 h 922915"/>
              <a:gd name="connsiteX1" fmla="*/ 1369043 w 2622133"/>
              <a:gd name="connsiteY1" fmla="*/ 30709 h 922915"/>
              <a:gd name="connsiteX2" fmla="*/ 2404999 w 2622133"/>
              <a:gd name="connsiteY2" fmla="*/ 112899 h 922915"/>
              <a:gd name="connsiteX3" fmla="*/ 2506598 w 2622133"/>
              <a:gd name="connsiteY3" fmla="*/ 621859 h 922915"/>
              <a:gd name="connsiteX4" fmla="*/ 1338199 w 2622133"/>
              <a:gd name="connsiteY4" fmla="*/ 922869 h 922915"/>
              <a:gd name="connsiteX5" fmla="*/ 468249 w 2622133"/>
              <a:gd name="connsiteY5" fmla="*/ 781200 h 922915"/>
              <a:gd name="connsiteX6" fmla="*/ 22842 w 2622133"/>
              <a:gd name="connsiteY6" fmla="*/ 509723 h 922915"/>
              <a:gd name="connsiteX7" fmla="*/ 392049 w 2622133"/>
              <a:gd name="connsiteY7" fmla="*/ 41812 h 922915"/>
              <a:gd name="connsiteX0" fmla="*/ 392049 w 2652643"/>
              <a:gd name="connsiteY0" fmla="*/ 41812 h 922915"/>
              <a:gd name="connsiteX1" fmla="*/ 1369043 w 2652643"/>
              <a:gd name="connsiteY1" fmla="*/ 30709 h 922915"/>
              <a:gd name="connsiteX2" fmla="*/ 2487549 w 2652643"/>
              <a:gd name="connsiteY2" fmla="*/ 112899 h 922915"/>
              <a:gd name="connsiteX3" fmla="*/ 2506598 w 2652643"/>
              <a:gd name="connsiteY3" fmla="*/ 621859 h 922915"/>
              <a:gd name="connsiteX4" fmla="*/ 1338199 w 2652643"/>
              <a:gd name="connsiteY4" fmla="*/ 922869 h 922915"/>
              <a:gd name="connsiteX5" fmla="*/ 468249 w 2652643"/>
              <a:gd name="connsiteY5" fmla="*/ 781200 h 922915"/>
              <a:gd name="connsiteX6" fmla="*/ 22842 w 2652643"/>
              <a:gd name="connsiteY6" fmla="*/ 509723 h 922915"/>
              <a:gd name="connsiteX7" fmla="*/ 392049 w 2652643"/>
              <a:gd name="connsiteY7" fmla="*/ 41812 h 922915"/>
              <a:gd name="connsiteX0" fmla="*/ 392049 w 2652643"/>
              <a:gd name="connsiteY0" fmla="*/ 50999 h 932102"/>
              <a:gd name="connsiteX1" fmla="*/ 1369043 w 2652643"/>
              <a:gd name="connsiteY1" fmla="*/ 20394 h 932102"/>
              <a:gd name="connsiteX2" fmla="*/ 2487549 w 2652643"/>
              <a:gd name="connsiteY2" fmla="*/ 122086 h 932102"/>
              <a:gd name="connsiteX3" fmla="*/ 2506598 w 2652643"/>
              <a:gd name="connsiteY3" fmla="*/ 631046 h 932102"/>
              <a:gd name="connsiteX4" fmla="*/ 1338199 w 2652643"/>
              <a:gd name="connsiteY4" fmla="*/ 932056 h 932102"/>
              <a:gd name="connsiteX5" fmla="*/ 468249 w 2652643"/>
              <a:gd name="connsiteY5" fmla="*/ 790387 h 932102"/>
              <a:gd name="connsiteX6" fmla="*/ 22842 w 2652643"/>
              <a:gd name="connsiteY6" fmla="*/ 518910 h 932102"/>
              <a:gd name="connsiteX7" fmla="*/ 392049 w 2652643"/>
              <a:gd name="connsiteY7" fmla="*/ 50999 h 932102"/>
              <a:gd name="connsiteX0" fmla="*/ 470708 w 2731302"/>
              <a:gd name="connsiteY0" fmla="*/ 44856 h 925959"/>
              <a:gd name="connsiteX1" fmla="*/ 1447702 w 2731302"/>
              <a:gd name="connsiteY1" fmla="*/ 14251 h 925959"/>
              <a:gd name="connsiteX2" fmla="*/ 2566208 w 2731302"/>
              <a:gd name="connsiteY2" fmla="*/ 115943 h 925959"/>
              <a:gd name="connsiteX3" fmla="*/ 2585257 w 2731302"/>
              <a:gd name="connsiteY3" fmla="*/ 624903 h 925959"/>
              <a:gd name="connsiteX4" fmla="*/ 1416858 w 2731302"/>
              <a:gd name="connsiteY4" fmla="*/ 925913 h 925959"/>
              <a:gd name="connsiteX5" fmla="*/ 546908 w 2731302"/>
              <a:gd name="connsiteY5" fmla="*/ 784244 h 925959"/>
              <a:gd name="connsiteX6" fmla="*/ 18951 w 2731302"/>
              <a:gd name="connsiteY6" fmla="*/ 415257 h 925959"/>
              <a:gd name="connsiteX7" fmla="*/ 470708 w 2731302"/>
              <a:gd name="connsiteY7" fmla="*/ 44856 h 925959"/>
              <a:gd name="connsiteX0" fmla="*/ 451757 w 2712351"/>
              <a:gd name="connsiteY0" fmla="*/ 44856 h 925959"/>
              <a:gd name="connsiteX1" fmla="*/ 1428751 w 2712351"/>
              <a:gd name="connsiteY1" fmla="*/ 14251 h 925959"/>
              <a:gd name="connsiteX2" fmla="*/ 2547257 w 2712351"/>
              <a:gd name="connsiteY2" fmla="*/ 115943 h 925959"/>
              <a:gd name="connsiteX3" fmla="*/ 2566306 w 2712351"/>
              <a:gd name="connsiteY3" fmla="*/ 624903 h 925959"/>
              <a:gd name="connsiteX4" fmla="*/ 1397907 w 2712351"/>
              <a:gd name="connsiteY4" fmla="*/ 925913 h 925959"/>
              <a:gd name="connsiteX5" fmla="*/ 527957 w 2712351"/>
              <a:gd name="connsiteY5" fmla="*/ 784244 h 925959"/>
              <a:gd name="connsiteX6" fmla="*/ 0 w 2712351"/>
              <a:gd name="connsiteY6" fmla="*/ 415257 h 925959"/>
              <a:gd name="connsiteX7" fmla="*/ 451757 w 2712351"/>
              <a:gd name="connsiteY7" fmla="*/ 44856 h 925959"/>
              <a:gd name="connsiteX0" fmla="*/ 83527 w 2344121"/>
              <a:gd name="connsiteY0" fmla="*/ 69697 h 950800"/>
              <a:gd name="connsiteX1" fmla="*/ 1060521 w 2344121"/>
              <a:gd name="connsiteY1" fmla="*/ 39092 h 950800"/>
              <a:gd name="connsiteX2" fmla="*/ 2179027 w 2344121"/>
              <a:gd name="connsiteY2" fmla="*/ 140784 h 950800"/>
              <a:gd name="connsiteX3" fmla="*/ 2198076 w 2344121"/>
              <a:gd name="connsiteY3" fmla="*/ 649744 h 950800"/>
              <a:gd name="connsiteX4" fmla="*/ 1029677 w 2344121"/>
              <a:gd name="connsiteY4" fmla="*/ 950754 h 950800"/>
              <a:gd name="connsiteX5" fmla="*/ 159727 w 2344121"/>
              <a:gd name="connsiteY5" fmla="*/ 809085 h 950800"/>
              <a:gd name="connsiteX6" fmla="*/ 83527 w 2344121"/>
              <a:gd name="connsiteY6" fmla="*/ 69697 h 950800"/>
              <a:gd name="connsiteX0" fmla="*/ 433252 w 2693846"/>
              <a:gd name="connsiteY0" fmla="*/ 44493 h 925596"/>
              <a:gd name="connsiteX1" fmla="*/ 1410246 w 2693846"/>
              <a:gd name="connsiteY1" fmla="*/ 13888 h 925596"/>
              <a:gd name="connsiteX2" fmla="*/ 2528752 w 2693846"/>
              <a:gd name="connsiteY2" fmla="*/ 115580 h 925596"/>
              <a:gd name="connsiteX3" fmla="*/ 2547801 w 2693846"/>
              <a:gd name="connsiteY3" fmla="*/ 624540 h 925596"/>
              <a:gd name="connsiteX4" fmla="*/ 1379402 w 2693846"/>
              <a:gd name="connsiteY4" fmla="*/ 925550 h 925596"/>
              <a:gd name="connsiteX5" fmla="*/ 509452 w 2693846"/>
              <a:gd name="connsiteY5" fmla="*/ 783881 h 925596"/>
              <a:gd name="connsiteX6" fmla="*/ 546 w 2693846"/>
              <a:gd name="connsiteY6" fmla="*/ 408805 h 925596"/>
              <a:gd name="connsiteX7" fmla="*/ 433252 w 2693846"/>
              <a:gd name="connsiteY7" fmla="*/ 44493 h 925596"/>
              <a:gd name="connsiteX0" fmla="*/ 357332 w 2694126"/>
              <a:gd name="connsiteY0" fmla="*/ 44493 h 925596"/>
              <a:gd name="connsiteX1" fmla="*/ 1410526 w 2694126"/>
              <a:gd name="connsiteY1" fmla="*/ 13888 h 925596"/>
              <a:gd name="connsiteX2" fmla="*/ 2529032 w 2694126"/>
              <a:gd name="connsiteY2" fmla="*/ 115580 h 925596"/>
              <a:gd name="connsiteX3" fmla="*/ 2548081 w 2694126"/>
              <a:gd name="connsiteY3" fmla="*/ 624540 h 925596"/>
              <a:gd name="connsiteX4" fmla="*/ 1379682 w 2694126"/>
              <a:gd name="connsiteY4" fmla="*/ 925550 h 925596"/>
              <a:gd name="connsiteX5" fmla="*/ 509732 w 2694126"/>
              <a:gd name="connsiteY5" fmla="*/ 783881 h 925596"/>
              <a:gd name="connsiteX6" fmla="*/ 826 w 2694126"/>
              <a:gd name="connsiteY6" fmla="*/ 408805 h 925596"/>
              <a:gd name="connsiteX7" fmla="*/ 357332 w 2694126"/>
              <a:gd name="connsiteY7" fmla="*/ 44493 h 925596"/>
              <a:gd name="connsiteX0" fmla="*/ 357332 w 2639008"/>
              <a:gd name="connsiteY0" fmla="*/ 44493 h 925611"/>
              <a:gd name="connsiteX1" fmla="*/ 1410526 w 2639008"/>
              <a:gd name="connsiteY1" fmla="*/ 13888 h 925611"/>
              <a:gd name="connsiteX2" fmla="*/ 2529032 w 2639008"/>
              <a:gd name="connsiteY2" fmla="*/ 115580 h 925611"/>
              <a:gd name="connsiteX3" fmla="*/ 2446481 w 2639008"/>
              <a:gd name="connsiteY3" fmla="*/ 673295 h 925611"/>
              <a:gd name="connsiteX4" fmla="*/ 1379682 w 2639008"/>
              <a:gd name="connsiteY4" fmla="*/ 925550 h 925611"/>
              <a:gd name="connsiteX5" fmla="*/ 509732 w 2639008"/>
              <a:gd name="connsiteY5" fmla="*/ 783881 h 925611"/>
              <a:gd name="connsiteX6" fmla="*/ 826 w 2639008"/>
              <a:gd name="connsiteY6" fmla="*/ 408805 h 925611"/>
              <a:gd name="connsiteX7" fmla="*/ 357332 w 2639008"/>
              <a:gd name="connsiteY7" fmla="*/ 44493 h 925611"/>
              <a:gd name="connsiteX0" fmla="*/ 357332 w 2704311"/>
              <a:gd name="connsiteY0" fmla="*/ 44493 h 925603"/>
              <a:gd name="connsiteX1" fmla="*/ 1410526 w 2704311"/>
              <a:gd name="connsiteY1" fmla="*/ 13888 h 925603"/>
              <a:gd name="connsiteX2" fmla="*/ 2529032 w 2704311"/>
              <a:gd name="connsiteY2" fmla="*/ 115580 h 925603"/>
              <a:gd name="connsiteX3" fmla="*/ 2693226 w 2704311"/>
              <a:gd name="connsiteY3" fmla="*/ 408805 h 925603"/>
              <a:gd name="connsiteX4" fmla="*/ 2446481 w 2704311"/>
              <a:gd name="connsiteY4" fmla="*/ 673295 h 925603"/>
              <a:gd name="connsiteX5" fmla="*/ 1379682 w 2704311"/>
              <a:gd name="connsiteY5" fmla="*/ 925550 h 925603"/>
              <a:gd name="connsiteX6" fmla="*/ 509732 w 2704311"/>
              <a:gd name="connsiteY6" fmla="*/ 783881 h 925603"/>
              <a:gd name="connsiteX7" fmla="*/ 826 w 2704311"/>
              <a:gd name="connsiteY7" fmla="*/ 408805 h 925603"/>
              <a:gd name="connsiteX8" fmla="*/ 357332 w 2704311"/>
              <a:gd name="connsiteY8" fmla="*/ 44493 h 925603"/>
              <a:gd name="connsiteX0" fmla="*/ 357332 w 2694270"/>
              <a:gd name="connsiteY0" fmla="*/ 44493 h 925603"/>
              <a:gd name="connsiteX1" fmla="*/ 1410526 w 2694270"/>
              <a:gd name="connsiteY1" fmla="*/ 13888 h 925603"/>
              <a:gd name="connsiteX2" fmla="*/ 2370282 w 2694270"/>
              <a:gd name="connsiteY2" fmla="*/ 66825 h 925603"/>
              <a:gd name="connsiteX3" fmla="*/ 2693226 w 2694270"/>
              <a:gd name="connsiteY3" fmla="*/ 408805 h 925603"/>
              <a:gd name="connsiteX4" fmla="*/ 2446481 w 2694270"/>
              <a:gd name="connsiteY4" fmla="*/ 673295 h 925603"/>
              <a:gd name="connsiteX5" fmla="*/ 1379682 w 2694270"/>
              <a:gd name="connsiteY5" fmla="*/ 925550 h 925603"/>
              <a:gd name="connsiteX6" fmla="*/ 509732 w 2694270"/>
              <a:gd name="connsiteY6" fmla="*/ 783881 h 925603"/>
              <a:gd name="connsiteX7" fmla="*/ 826 w 2694270"/>
              <a:gd name="connsiteY7" fmla="*/ 408805 h 925603"/>
              <a:gd name="connsiteX8" fmla="*/ 357332 w 2694270"/>
              <a:gd name="connsiteY8" fmla="*/ 44493 h 925603"/>
              <a:gd name="connsiteX0" fmla="*/ 357332 w 2719532"/>
              <a:gd name="connsiteY0" fmla="*/ 44493 h 925603"/>
              <a:gd name="connsiteX1" fmla="*/ 1410526 w 2719532"/>
              <a:gd name="connsiteY1" fmla="*/ 13888 h 925603"/>
              <a:gd name="connsiteX2" fmla="*/ 2370282 w 2719532"/>
              <a:gd name="connsiteY2" fmla="*/ 66825 h 925603"/>
              <a:gd name="connsiteX3" fmla="*/ 2718626 w 2719532"/>
              <a:gd name="connsiteY3" fmla="*/ 335673 h 925603"/>
              <a:gd name="connsiteX4" fmla="*/ 2446481 w 2719532"/>
              <a:gd name="connsiteY4" fmla="*/ 673295 h 925603"/>
              <a:gd name="connsiteX5" fmla="*/ 1379682 w 2719532"/>
              <a:gd name="connsiteY5" fmla="*/ 925550 h 925603"/>
              <a:gd name="connsiteX6" fmla="*/ 509732 w 2719532"/>
              <a:gd name="connsiteY6" fmla="*/ 783881 h 925603"/>
              <a:gd name="connsiteX7" fmla="*/ 826 w 2719532"/>
              <a:gd name="connsiteY7" fmla="*/ 408805 h 925603"/>
              <a:gd name="connsiteX8" fmla="*/ 357332 w 2719532"/>
              <a:gd name="connsiteY8" fmla="*/ 44493 h 925603"/>
              <a:gd name="connsiteX0" fmla="*/ 356957 w 2719157"/>
              <a:gd name="connsiteY0" fmla="*/ 50230 h 931340"/>
              <a:gd name="connsiteX1" fmla="*/ 660851 w 2719157"/>
              <a:gd name="connsiteY1" fmla="*/ 124 h 931340"/>
              <a:gd name="connsiteX2" fmla="*/ 1410151 w 2719157"/>
              <a:gd name="connsiteY2" fmla="*/ 19625 h 931340"/>
              <a:gd name="connsiteX3" fmla="*/ 2369907 w 2719157"/>
              <a:gd name="connsiteY3" fmla="*/ 72562 h 931340"/>
              <a:gd name="connsiteX4" fmla="*/ 2718251 w 2719157"/>
              <a:gd name="connsiteY4" fmla="*/ 341410 h 931340"/>
              <a:gd name="connsiteX5" fmla="*/ 2446106 w 2719157"/>
              <a:gd name="connsiteY5" fmla="*/ 679032 h 931340"/>
              <a:gd name="connsiteX6" fmla="*/ 1379307 w 2719157"/>
              <a:gd name="connsiteY6" fmla="*/ 931287 h 931340"/>
              <a:gd name="connsiteX7" fmla="*/ 509357 w 2719157"/>
              <a:gd name="connsiteY7" fmla="*/ 789618 h 931340"/>
              <a:gd name="connsiteX8" fmla="*/ 451 w 2719157"/>
              <a:gd name="connsiteY8" fmla="*/ 414542 h 931340"/>
              <a:gd name="connsiteX9" fmla="*/ 356957 w 2719157"/>
              <a:gd name="connsiteY9" fmla="*/ 50230 h 931340"/>
              <a:gd name="connsiteX0" fmla="*/ 217737 w 2719637"/>
              <a:gd name="connsiteY0" fmla="*/ 103736 h 931216"/>
              <a:gd name="connsiteX1" fmla="*/ 661331 w 2719637"/>
              <a:gd name="connsiteY1" fmla="*/ 0 h 931216"/>
              <a:gd name="connsiteX2" fmla="*/ 1410631 w 2719637"/>
              <a:gd name="connsiteY2" fmla="*/ 19501 h 931216"/>
              <a:gd name="connsiteX3" fmla="*/ 2370387 w 2719637"/>
              <a:gd name="connsiteY3" fmla="*/ 72438 h 931216"/>
              <a:gd name="connsiteX4" fmla="*/ 2718731 w 2719637"/>
              <a:gd name="connsiteY4" fmla="*/ 341286 h 931216"/>
              <a:gd name="connsiteX5" fmla="*/ 2446586 w 2719637"/>
              <a:gd name="connsiteY5" fmla="*/ 678908 h 931216"/>
              <a:gd name="connsiteX6" fmla="*/ 1379787 w 2719637"/>
              <a:gd name="connsiteY6" fmla="*/ 931163 h 931216"/>
              <a:gd name="connsiteX7" fmla="*/ 509837 w 2719637"/>
              <a:gd name="connsiteY7" fmla="*/ 789494 h 931216"/>
              <a:gd name="connsiteX8" fmla="*/ 931 w 2719637"/>
              <a:gd name="connsiteY8" fmla="*/ 414418 h 931216"/>
              <a:gd name="connsiteX9" fmla="*/ 217737 w 2719637"/>
              <a:gd name="connsiteY9" fmla="*/ 103736 h 93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19637" h="931216">
                <a:moveTo>
                  <a:pt x="217737" y="103736"/>
                </a:moveTo>
                <a:cubicBezTo>
                  <a:pt x="327803" y="34666"/>
                  <a:pt x="485799" y="5101"/>
                  <a:pt x="661331" y="0"/>
                </a:cubicBezTo>
                <a:lnTo>
                  <a:pt x="1410631" y="19501"/>
                </a:lnTo>
                <a:cubicBezTo>
                  <a:pt x="1696532" y="30761"/>
                  <a:pt x="2152370" y="18807"/>
                  <a:pt x="2370387" y="72438"/>
                </a:cubicBezTo>
                <a:cubicBezTo>
                  <a:pt x="2588404" y="126069"/>
                  <a:pt x="2732489" y="248334"/>
                  <a:pt x="2718731" y="341286"/>
                </a:cubicBezTo>
                <a:cubicBezTo>
                  <a:pt x="2704973" y="434238"/>
                  <a:pt x="2653868" y="592784"/>
                  <a:pt x="2446586" y="678908"/>
                </a:cubicBezTo>
                <a:cubicBezTo>
                  <a:pt x="2239304" y="765032"/>
                  <a:pt x="1832754" y="934673"/>
                  <a:pt x="1379787" y="931163"/>
                </a:cubicBezTo>
                <a:cubicBezTo>
                  <a:pt x="1003021" y="932530"/>
                  <a:pt x="739646" y="875618"/>
                  <a:pt x="509837" y="789494"/>
                </a:cubicBezTo>
                <a:cubicBezTo>
                  <a:pt x="280028" y="703370"/>
                  <a:pt x="13631" y="537649"/>
                  <a:pt x="931" y="414418"/>
                </a:cubicBezTo>
                <a:cubicBezTo>
                  <a:pt x="-11769" y="291187"/>
                  <a:pt x="107671" y="172806"/>
                  <a:pt x="217737" y="103736"/>
                </a:cubicBezTo>
                <a:close/>
              </a:path>
            </a:pathLst>
          </a:cu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outline_larva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0271">
            <a:off x="3755069" y="1695799"/>
            <a:ext cx="1574160" cy="408359"/>
          </a:xfrm>
          <a:prstGeom prst="rect">
            <a:avLst/>
          </a:prstGeom>
        </p:spPr>
      </p:pic>
      <p:cxnSp>
        <p:nvCxnSpPr>
          <p:cNvPr id="52" name="Straight Arrow Connector 51"/>
          <p:cNvCxnSpPr/>
          <p:nvPr/>
        </p:nvCxnSpPr>
        <p:spPr>
          <a:xfrm>
            <a:off x="3510096" y="3235641"/>
            <a:ext cx="226971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893082" y="3091179"/>
            <a:ext cx="0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768363" y="2438402"/>
            <a:ext cx="909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Embryo</a:t>
            </a:r>
          </a:p>
          <a:p>
            <a:r>
              <a:rPr lang="en-US" dirty="0"/>
              <a:t>24 </a:t>
            </a:r>
            <a:r>
              <a:rPr lang="en-US" dirty="0" err="1"/>
              <a:t>hr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4267202" y="2438402"/>
            <a:ext cx="780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Larva</a:t>
            </a:r>
          </a:p>
          <a:p>
            <a:pPr algn="ctr"/>
            <a:r>
              <a:rPr lang="en-US" dirty="0"/>
              <a:t>4 days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5894051" y="3235641"/>
            <a:ext cx="226971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5" name="Picture 64" descr="outline_pupa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84524">
            <a:off x="6359933" y="1633959"/>
            <a:ext cx="1561609" cy="560143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6705602" y="2438402"/>
            <a:ext cx="780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Pupae</a:t>
            </a:r>
          </a:p>
          <a:p>
            <a:r>
              <a:rPr lang="en-US" dirty="0"/>
              <a:t>5 days</a:t>
            </a:r>
          </a:p>
        </p:txBody>
      </p:sp>
      <p:sp>
        <p:nvSpPr>
          <p:cNvPr id="73" name="TextBox 72"/>
          <p:cNvSpPr txBox="1"/>
          <p:nvPr/>
        </p:nvSpPr>
        <p:spPr>
          <a:xfrm rot="18922286">
            <a:off x="8223252" y="3058951"/>
            <a:ext cx="691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Adult</a:t>
            </a:r>
          </a:p>
        </p:txBody>
      </p:sp>
    </p:spTree>
    <p:extLst>
      <p:ext uri="{BB962C8B-B14F-4D97-AF65-F5344CB8AC3E}">
        <p14:creationId xmlns:p14="http://schemas.microsoft.com/office/powerpoint/2010/main" val="18124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7" grpId="0" animBg="1"/>
      <p:bldP spid="70" grpId="0"/>
      <p:bldP spid="71" grpId="0"/>
      <p:bldP spid="72" grpId="0"/>
      <p:bldP spid="7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Groucho is recruited to thousands of sites throughout the genome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04384" y="1951329"/>
            <a:ext cx="5722643" cy="4703736"/>
            <a:chOff x="628650" y="1951329"/>
            <a:chExt cx="5722643" cy="4703736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63414" y="1951329"/>
              <a:ext cx="4703736" cy="4703736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28650" y="2954226"/>
              <a:ext cx="10695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1.5 – 4 </a:t>
              </a:r>
              <a:r>
                <a:rPr lang="en-US" dirty="0" err="1" smtClean="0"/>
                <a:t>hr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80519" y="2302669"/>
              <a:ext cx="10695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 – 6.5 </a:t>
              </a:r>
              <a:r>
                <a:rPr lang="en-US" dirty="0" err="1" smtClean="0"/>
                <a:t>hr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81769" y="2961670"/>
              <a:ext cx="10695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6.5 – 9 </a:t>
              </a:r>
              <a:r>
                <a:rPr lang="en-US" dirty="0" err="1" smtClean="0"/>
                <a:t>hr</a:t>
              </a:r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090633" y="6104738"/>
              <a:ext cx="633663" cy="192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flipV="1">
              <a:off x="3198450" y="5772747"/>
              <a:ext cx="633663" cy="3319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 rot="10800000" flipV="1">
              <a:off x="4989540" y="4290330"/>
              <a:ext cx="734756" cy="331991"/>
            </a:xfrm>
            <a:prstGeom prst="rect">
              <a:avLst/>
            </a:prstGeom>
            <a:solidFill>
              <a:srgbClr val="898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2311</a:t>
              </a:r>
              <a:endParaRPr lang="en-US" sz="1600" dirty="0"/>
            </a:p>
          </p:txBody>
        </p:sp>
        <p:sp>
          <p:nvSpPr>
            <p:cNvPr id="25" name="Rectangle 24"/>
            <p:cNvSpPr/>
            <p:nvPr/>
          </p:nvSpPr>
          <p:spPr>
            <a:xfrm rot="10800000" flipV="1">
              <a:off x="4099310" y="3952796"/>
              <a:ext cx="734756" cy="331991"/>
            </a:xfrm>
            <a:prstGeom prst="rect">
              <a:avLst/>
            </a:prstGeom>
            <a:solidFill>
              <a:srgbClr val="47AC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1409</a:t>
              </a:r>
              <a:endParaRPr lang="en-US" sz="1600" dirty="0"/>
            </a:p>
          </p:txBody>
        </p:sp>
        <p:sp>
          <p:nvSpPr>
            <p:cNvPr id="26" name="Rectangle 25"/>
            <p:cNvSpPr/>
            <p:nvPr/>
          </p:nvSpPr>
          <p:spPr>
            <a:xfrm rot="10800000" flipV="1">
              <a:off x="3168209" y="4284786"/>
              <a:ext cx="734756" cy="331991"/>
            </a:xfrm>
            <a:prstGeom prst="rect">
              <a:avLst/>
            </a:prstGeom>
            <a:solidFill>
              <a:srgbClr val="63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717</a:t>
              </a:r>
              <a:endParaRPr lang="en-US" sz="1600" dirty="0"/>
            </a:p>
          </p:txBody>
        </p:sp>
        <p:sp>
          <p:nvSpPr>
            <p:cNvPr id="27" name="Rectangle 26"/>
            <p:cNvSpPr/>
            <p:nvPr/>
          </p:nvSpPr>
          <p:spPr>
            <a:xfrm rot="10800000" flipV="1">
              <a:off x="3425523" y="2602289"/>
              <a:ext cx="734756" cy="3319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8" name="Rectangle 27"/>
            <p:cNvSpPr/>
            <p:nvPr/>
          </p:nvSpPr>
          <p:spPr>
            <a:xfrm rot="10800000" flipV="1">
              <a:off x="2147744" y="3952796"/>
              <a:ext cx="734756" cy="331991"/>
            </a:xfrm>
            <a:prstGeom prst="rect">
              <a:avLst/>
            </a:prstGeom>
            <a:solidFill>
              <a:srgbClr val="81A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64</a:t>
              </a:r>
              <a:endParaRPr lang="en-US" sz="1600" dirty="0"/>
            </a:p>
          </p:txBody>
        </p:sp>
        <p:sp>
          <p:nvSpPr>
            <p:cNvPr id="29" name="Rectangle 28"/>
            <p:cNvSpPr/>
            <p:nvPr/>
          </p:nvSpPr>
          <p:spPr>
            <a:xfrm rot="10800000" flipV="1">
              <a:off x="1300764" y="4284787"/>
              <a:ext cx="734756" cy="331991"/>
            </a:xfrm>
            <a:prstGeom prst="rect">
              <a:avLst/>
            </a:prstGeom>
            <a:solidFill>
              <a:srgbClr val="FF81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782</a:t>
              </a:r>
              <a:endParaRPr lang="en-US" sz="1600" dirty="0"/>
            </a:p>
          </p:txBody>
        </p:sp>
        <p:sp>
          <p:nvSpPr>
            <p:cNvPr id="30" name="Rectangle 29"/>
            <p:cNvSpPr/>
            <p:nvPr/>
          </p:nvSpPr>
          <p:spPr>
            <a:xfrm flipV="1">
              <a:off x="1353737" y="5965253"/>
              <a:ext cx="633663" cy="3319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 rot="10800000" flipV="1">
              <a:off x="3288521" y="2799306"/>
              <a:ext cx="494130" cy="295717"/>
            </a:xfrm>
            <a:prstGeom prst="rect">
              <a:avLst/>
            </a:prstGeom>
            <a:solidFill>
              <a:srgbClr val="82E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2" name="Rectangle 31"/>
            <p:cNvSpPr/>
            <p:nvPr/>
          </p:nvSpPr>
          <p:spPr>
            <a:xfrm rot="10800000" flipV="1">
              <a:off x="3147903" y="2799306"/>
              <a:ext cx="734756" cy="3319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3056</a:t>
              </a:r>
              <a:endParaRPr lang="en-US" sz="16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311693" y="2126178"/>
            <a:ext cx="2745123" cy="4074813"/>
            <a:chOff x="692025" y="2046514"/>
            <a:chExt cx="2745123" cy="4074813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357" y="2046514"/>
              <a:ext cx="2375791" cy="4074813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 rot="16200000">
              <a:off x="-119255" y="4310743"/>
              <a:ext cx="1991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Helvetica Neue" charset="0"/>
                  <a:ea typeface="Helvetica Neue" charset="0"/>
                  <a:cs typeface="Helvetica Neue" charset="0"/>
                </a:rPr>
                <a:t>Gro Binding Sites</a:t>
              </a:r>
              <a:endParaRPr lang="en-US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284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Groucho is recruited to thousands of sites throughout the genome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628650" y="2078677"/>
            <a:ext cx="2745123" cy="4074813"/>
            <a:chOff x="692025" y="2046514"/>
            <a:chExt cx="2745123" cy="4074813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357" y="2046514"/>
              <a:ext cx="2375791" cy="4074813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 rot="16200000">
              <a:off x="-119255" y="4310743"/>
              <a:ext cx="1991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Helvetica Neue" charset="0"/>
                  <a:ea typeface="Helvetica Neue" charset="0"/>
                  <a:cs typeface="Helvetica Neue" charset="0"/>
                </a:rPr>
                <a:t>Gro Binding Sites</a:t>
              </a:r>
              <a:endParaRPr lang="en-US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373773" y="2439057"/>
            <a:ext cx="5020013" cy="3556285"/>
            <a:chOff x="313749" y="1363959"/>
            <a:chExt cx="5020013" cy="3556285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006" y="1363959"/>
              <a:ext cx="3556285" cy="3556285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4131147" y="2123257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81124" y="1518951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865337" y="4227260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13749" y="2815372"/>
              <a:ext cx="9904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Embryo</a:t>
              </a:r>
            </a:p>
            <a:p>
              <a:r>
                <a:rPr lang="en-US" sz="1200" dirty="0" err="1" smtClean="0"/>
                <a:t>Gro</a:t>
              </a:r>
              <a:r>
                <a:rPr lang="en-US" sz="1200" dirty="0" smtClean="0"/>
                <a:t> ChIP-seq</a:t>
              </a:r>
            </a:p>
            <a:p>
              <a:r>
                <a:rPr lang="en-US" sz="1200" dirty="0" smtClean="0"/>
                <a:t>All Peaks</a:t>
              </a:r>
              <a:endParaRPr lang="en-US" sz="12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300017" y="2815372"/>
              <a:ext cx="10337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modENCODE</a:t>
              </a:r>
              <a:endParaRPr lang="en-US" sz="1200" dirty="0" smtClean="0"/>
            </a:p>
            <a:p>
              <a:r>
                <a:rPr lang="en-US" sz="1200" dirty="0" smtClean="0"/>
                <a:t>Embryo</a:t>
              </a:r>
            </a:p>
            <a:p>
              <a:r>
                <a:rPr lang="en-US" sz="1200" dirty="0" err="1" smtClean="0"/>
                <a:t>Gro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ChIP</a:t>
              </a:r>
              <a:r>
                <a:rPr lang="en-US" sz="1200" dirty="0" smtClean="0"/>
                <a:t>-chip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170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Gro spreading a mechanism of long-range repression?</a:t>
            </a:r>
            <a:endParaRPr lang="en-US" dirty="0"/>
          </a:p>
        </p:txBody>
      </p:sp>
      <p:sp>
        <p:nvSpPr>
          <p:cNvPr id="32" name="Content Placeholder 31"/>
          <p:cNvSpPr>
            <a:spLocks noGrp="1"/>
          </p:cNvSpPr>
          <p:nvPr>
            <p:ph idx="1"/>
          </p:nvPr>
        </p:nvSpPr>
        <p:spPr>
          <a:xfrm>
            <a:off x="4098664" y="1825625"/>
            <a:ext cx="441668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Gro and Rpd3 were found 4kb upstream from a Hairy recruitment site</a:t>
            </a:r>
          </a:p>
          <a:p>
            <a:r>
              <a:rPr lang="en-US" dirty="0" smtClean="0"/>
              <a:t>Gro </a:t>
            </a:r>
            <a:r>
              <a:rPr lang="en-US" dirty="0" err="1" smtClean="0"/>
              <a:t>tetramerizes</a:t>
            </a:r>
            <a:r>
              <a:rPr lang="en-US" dirty="0" smtClean="0"/>
              <a:t> </a:t>
            </a:r>
            <a:r>
              <a:rPr lang="en-US" i="1" dirty="0" smtClean="0"/>
              <a:t>in vitro</a:t>
            </a:r>
            <a:r>
              <a:rPr lang="en-US" dirty="0" smtClean="0"/>
              <a:t> via Q-domain interactions</a:t>
            </a:r>
          </a:p>
          <a:p>
            <a:pPr lvl="1"/>
            <a:r>
              <a:rPr lang="en-US" dirty="0" smtClean="0"/>
              <a:t>Gro oligomerization necessary for some, but not all, repression </a:t>
            </a:r>
            <a:r>
              <a:rPr lang="en-US" i="1" dirty="0" smtClean="0"/>
              <a:t>in vivo</a:t>
            </a:r>
          </a:p>
          <a:p>
            <a:r>
              <a:rPr lang="en-US" dirty="0" smtClean="0"/>
              <a:t>Q-domain interactions are necessary for chromatin aggregation but not condensation </a:t>
            </a:r>
            <a:r>
              <a:rPr lang="en-US" i="1" dirty="0" smtClean="0"/>
              <a:t>in vitro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34882" y="4341946"/>
            <a:ext cx="273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Martinez and </a:t>
            </a:r>
            <a:r>
              <a:rPr lang="en-US" i="1" dirty="0" err="1" smtClean="0"/>
              <a:t>Arnosti</a:t>
            </a:r>
            <a:r>
              <a:rPr lang="en-US" i="1" dirty="0" smtClean="0"/>
              <a:t>, 2008</a:t>
            </a:r>
            <a:endParaRPr lang="en-US" i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534882" y="1690690"/>
            <a:ext cx="3470014" cy="2620944"/>
            <a:chOff x="534882" y="1690690"/>
            <a:chExt cx="3470014" cy="2620944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0065"/>
            <a:stretch/>
          </p:blipFill>
          <p:spPr>
            <a:xfrm>
              <a:off x="628650" y="1690690"/>
              <a:ext cx="3376246" cy="83735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539"/>
            <a:stretch/>
          </p:blipFill>
          <p:spPr>
            <a:xfrm>
              <a:off x="628650" y="2528048"/>
              <a:ext cx="3376246" cy="1783586"/>
            </a:xfrm>
            <a:prstGeom prst="rect">
              <a:avLst/>
            </a:prstGeom>
          </p:spPr>
        </p:pic>
        <p:sp>
          <p:nvSpPr>
            <p:cNvPr id="34" name="Rectangle 33"/>
            <p:cNvSpPr/>
            <p:nvPr/>
          </p:nvSpPr>
          <p:spPr>
            <a:xfrm>
              <a:off x="534882" y="2558360"/>
              <a:ext cx="355003" cy="202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34" y="4711278"/>
            <a:ext cx="3149600" cy="135334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33734" y="5884380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Sekiya</a:t>
            </a:r>
            <a:r>
              <a:rPr lang="en-US" i="1" dirty="0" smtClean="0"/>
              <a:t> and </a:t>
            </a:r>
            <a:r>
              <a:rPr lang="en-US" i="1" dirty="0" err="1" smtClean="0"/>
              <a:t>Zaret</a:t>
            </a:r>
            <a:r>
              <a:rPr lang="en-US" i="1" dirty="0" smtClean="0"/>
              <a:t>, 2008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924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uiExpand="1" build="p"/>
      <p:bldP spid="31" grpId="0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binds in clusters of discrete peaks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215" y="2023175"/>
            <a:ext cx="6866136" cy="30457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9077" y="2100040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1.5 – 4 </a:t>
            </a:r>
            <a:r>
              <a:rPr lang="en-US" sz="1600" dirty="0" err="1" smtClean="0"/>
              <a:t>hr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679077" y="2669189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4 – 6.5 </a:t>
            </a:r>
            <a:r>
              <a:rPr lang="en-US" sz="1600" dirty="0" err="1" smtClean="0"/>
              <a:t>hr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679077" y="3238339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6.5 – 9 </a:t>
            </a:r>
            <a:r>
              <a:rPr lang="en-US" sz="1600" dirty="0" err="1" smtClean="0"/>
              <a:t>hr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833881" y="5068957"/>
            <a:ext cx="49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hth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8406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binding is not indicative of </a:t>
            </a:r>
            <a:r>
              <a:rPr lang="en-US" dirty="0" smtClean="0"/>
              <a:t>spreading </a:t>
            </a:r>
            <a:r>
              <a:rPr lang="en-US" i="1" dirty="0" smtClean="0"/>
              <a:t>in vivo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803628"/>
            <a:ext cx="3176751" cy="44474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554" r="56158" b="9082"/>
          <a:stretch/>
        </p:blipFill>
        <p:spPr>
          <a:xfrm>
            <a:off x="3805401" y="1599233"/>
            <a:ext cx="3436227" cy="43738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51" t="-5554" r="850" b="5554"/>
          <a:stretch/>
        </p:blipFill>
        <p:spPr>
          <a:xfrm>
            <a:off x="7241848" y="1599231"/>
            <a:ext cx="1786997" cy="45338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2000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Helvetica Neue" charset="0"/>
                <a:ea typeface="Helvetica Neue" charset="0"/>
                <a:cs typeface="Helvetica Neue" charset="0"/>
              </a:rPr>
              <a:t>1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46708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latin typeface="Helvetica Neue" charset="0"/>
                <a:ea typeface="Helvetica Neue" charset="0"/>
                <a:cs typeface="Helvetica Neue" charset="0"/>
              </a:rPr>
              <a:t>2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21416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96124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4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70831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5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32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If Gro spreading is rare, how does it participate in long-range repression?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78" y="1786466"/>
            <a:ext cx="6152444" cy="307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05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Binding to genes is enriched for multiple peak clusters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172" y="1379233"/>
            <a:ext cx="2397619" cy="2450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846" y="4489431"/>
            <a:ext cx="1957536" cy="21038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019" y="4399119"/>
            <a:ext cx="2130406" cy="22090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568" y="4397769"/>
            <a:ext cx="1924829" cy="221809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140" y="1192447"/>
            <a:ext cx="1834896" cy="273100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2557951"/>
            <a:ext cx="786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dCTBP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827237" y="412009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1.5 – 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36229" y="412009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– 6.5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561244" y="410915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6.5 – 9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0" y="5318955"/>
            <a:ext cx="99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Groucho</a:t>
            </a:r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158044" y="4018844"/>
            <a:ext cx="87488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18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the nature of Dorsal dependence on Gro for repression?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72" y="1999299"/>
            <a:ext cx="3524385" cy="41190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3072" y="6118385"/>
            <a:ext cx="1978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Chopra and Levine, 2009</a:t>
            </a:r>
            <a:endParaRPr lang="en-US" sz="1400" i="1" dirty="0"/>
          </a:p>
        </p:txBody>
      </p:sp>
      <p:grpSp>
        <p:nvGrpSpPr>
          <p:cNvPr id="6" name="Group 5"/>
          <p:cNvGrpSpPr/>
          <p:nvPr/>
        </p:nvGrpSpPr>
        <p:grpSpPr>
          <a:xfrm>
            <a:off x="4727445" y="3064046"/>
            <a:ext cx="2166672" cy="2166672"/>
            <a:chOff x="3732028" y="3657600"/>
            <a:chExt cx="1828800" cy="1828800"/>
          </a:xfrm>
        </p:grpSpPr>
        <p:sp>
          <p:nvSpPr>
            <p:cNvPr id="7" name="Oval 6"/>
            <p:cNvSpPr/>
            <p:nvPr/>
          </p:nvSpPr>
          <p:spPr>
            <a:xfrm>
              <a:off x="3732028" y="3657600"/>
              <a:ext cx="1828800" cy="1828800"/>
            </a:xfrm>
            <a:prstGeom prst="ellipse">
              <a:avLst/>
            </a:prstGeom>
            <a:gradFill flip="none" rotWithShape="1">
              <a:gsLst>
                <a:gs pos="15000">
                  <a:schemeClr val="accent1">
                    <a:lumMod val="0"/>
                    <a:lumOff val="100000"/>
                  </a:schemeClr>
                </a:gs>
                <a:gs pos="41000">
                  <a:schemeClr val="accent1">
                    <a:lumMod val="40000"/>
                    <a:lumOff val="60000"/>
                  </a:schemeClr>
                </a:gs>
                <a:gs pos="6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  <a:tileRect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914908" y="3840480"/>
              <a:ext cx="1463040" cy="1463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/>
                <a:t>Embryo</a:t>
              </a:r>
              <a:endParaRPr lang="en-US" dirty="0"/>
            </a:p>
          </p:txBody>
        </p:sp>
      </p:grpSp>
      <p:cxnSp>
        <p:nvCxnSpPr>
          <p:cNvPr id="9" name="Straight Arrow Connector 8"/>
          <p:cNvCxnSpPr/>
          <p:nvPr/>
        </p:nvCxnSpPr>
        <p:spPr>
          <a:xfrm flipV="1">
            <a:off x="4330849" y="3064046"/>
            <a:ext cx="0" cy="2035804"/>
          </a:xfrm>
          <a:prstGeom prst="straightConnector1">
            <a:avLst/>
          </a:prstGeom>
          <a:ln w="63500">
            <a:gradFill>
              <a:gsLst>
                <a:gs pos="0">
                  <a:schemeClr val="accent1">
                    <a:lumMod val="5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06887" y="509830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50873" y="2696256"/>
            <a:ext cx="568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Low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057938" y="507137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Type 1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(m</a:t>
            </a:r>
            <a:r>
              <a:rPr lang="en-US" dirty="0" smtClean="0">
                <a:solidFill>
                  <a:schemeClr val="accent2"/>
                </a:solidFill>
              </a:rPr>
              <a:t>esoderm)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57938" y="3735676"/>
            <a:ext cx="1794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Type 2</a:t>
            </a:r>
          </a:p>
          <a:p>
            <a:r>
              <a:rPr lang="en-US" dirty="0" smtClean="0">
                <a:solidFill>
                  <a:schemeClr val="accent4"/>
                </a:solidFill>
              </a:rPr>
              <a:t>(</a:t>
            </a:r>
            <a:r>
              <a:rPr lang="en-US" dirty="0" err="1" smtClean="0">
                <a:solidFill>
                  <a:schemeClr val="accent4"/>
                </a:solidFill>
              </a:rPr>
              <a:t>n</a:t>
            </a:r>
            <a:r>
              <a:rPr lang="en-US" dirty="0" err="1" smtClean="0">
                <a:solidFill>
                  <a:schemeClr val="accent4"/>
                </a:solidFill>
              </a:rPr>
              <a:t>euroectoderm</a:t>
            </a:r>
            <a:r>
              <a:rPr lang="en-US" dirty="0" smtClean="0">
                <a:solidFill>
                  <a:schemeClr val="accent4"/>
                </a:solidFill>
              </a:rPr>
              <a:t>)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57938" y="2526143"/>
            <a:ext cx="1863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Type 3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(dorsal ectoderm)</a:t>
            </a:r>
            <a:endParaRPr lang="en-US" dirty="0">
              <a:solidFill>
                <a:schemeClr val="accent6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563621" y="2900222"/>
            <a:ext cx="2494320" cy="2494318"/>
            <a:chOff x="4080759" y="2028684"/>
            <a:chExt cx="3657603" cy="3657600"/>
          </a:xfrm>
        </p:grpSpPr>
        <p:sp>
          <p:nvSpPr>
            <p:cNvPr id="16" name="Arc 15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16776737"/>
                <a:gd name="adj2" fmla="val 19795885"/>
              </a:avLst>
            </a:prstGeom>
            <a:ln w="50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Arc 16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2989254"/>
                <a:gd name="adj2" fmla="val 7678429"/>
              </a:avLst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Arc 17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19765346"/>
                <a:gd name="adj2" fmla="val 3019557"/>
              </a:avLst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Arc 18"/>
            <p:cNvSpPr/>
            <p:nvPr/>
          </p:nvSpPr>
          <p:spPr>
            <a:xfrm>
              <a:off x="4080761" y="2028684"/>
              <a:ext cx="3657600" cy="3657600"/>
            </a:xfrm>
            <a:prstGeom prst="arc">
              <a:avLst>
                <a:gd name="adj1" fmla="val 7682220"/>
                <a:gd name="adj2" fmla="val 12527983"/>
              </a:avLst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Arc 19"/>
            <p:cNvSpPr/>
            <p:nvPr/>
          </p:nvSpPr>
          <p:spPr>
            <a:xfrm>
              <a:off x="4080760" y="2028684"/>
              <a:ext cx="3657600" cy="3657600"/>
            </a:xfrm>
            <a:prstGeom prst="arc">
              <a:avLst>
                <a:gd name="adj1" fmla="val 12535813"/>
                <a:gd name="adj2" fmla="val 15559981"/>
              </a:avLst>
            </a:prstGeom>
            <a:ln w="50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Arc 20"/>
            <p:cNvSpPr/>
            <p:nvPr/>
          </p:nvSpPr>
          <p:spPr>
            <a:xfrm>
              <a:off x="4080759" y="2028684"/>
              <a:ext cx="3657600" cy="3657600"/>
            </a:xfrm>
            <a:prstGeom prst="arc">
              <a:avLst>
                <a:gd name="adj1" fmla="val 15540647"/>
                <a:gd name="adj2" fmla="val 16810036"/>
              </a:avLst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Rectangle 21"/>
          <p:cNvSpPr/>
          <p:nvPr/>
        </p:nvSpPr>
        <p:spPr>
          <a:xfrm rot="16200000">
            <a:off x="3373566" y="3933406"/>
            <a:ext cx="1559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Nuclear Dorsal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086318" y="3755237"/>
            <a:ext cx="14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Embryo</a:t>
            </a:r>
          </a:p>
          <a:p>
            <a:pPr algn="ctr"/>
            <a:r>
              <a:rPr lang="en-US" dirty="0" smtClean="0"/>
              <a:t>Cross-Section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61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1: </a:t>
            </a:r>
            <a:r>
              <a:rPr lang="en-US" i="1" dirty="0" err="1" smtClean="0"/>
              <a:t>zen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0" y="2283177"/>
            <a:ext cx="7700826" cy="348544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775200" y="5768622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zen</a:t>
            </a:r>
            <a:endParaRPr lang="en-US" i="1" dirty="0"/>
          </a:p>
        </p:txBody>
      </p:sp>
      <p:sp>
        <p:nvSpPr>
          <p:cNvPr id="37" name="TextBox 36"/>
          <p:cNvSpPr txBox="1"/>
          <p:nvPr/>
        </p:nvSpPr>
        <p:spPr>
          <a:xfrm>
            <a:off x="6485493" y="5765420"/>
            <a:ext cx="51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bcd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0297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 regulation through concerted action of activators and repressors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481207" y="3000205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424976" y="2713605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410018" y="2736536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000917" y="3007090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1760271" y="2957266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 flipV="1">
            <a:off x="836741" y="2957266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2898593" y="2919434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2659486" y="2919434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1906238" y="2731026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1" name="Arc 40"/>
          <p:cNvSpPr/>
          <p:nvPr/>
        </p:nvSpPr>
        <p:spPr>
          <a:xfrm>
            <a:off x="2049230" y="2274176"/>
            <a:ext cx="1355250" cy="602321"/>
          </a:xfrm>
          <a:prstGeom prst="arc">
            <a:avLst>
              <a:gd name="adj1" fmla="val 10794464"/>
              <a:gd name="adj2" fmla="val 0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698182" y="2535919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4944331" y="3002981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888100" y="2716381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873142" y="2739312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464041" y="3009866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6223395" y="2960042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5299865" y="2960042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7361717" y="292221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7122610" y="292221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369362" y="2733802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2" name="Arc 51"/>
          <p:cNvSpPr/>
          <p:nvPr/>
        </p:nvSpPr>
        <p:spPr>
          <a:xfrm>
            <a:off x="6512354" y="2276952"/>
            <a:ext cx="1355250" cy="602321"/>
          </a:xfrm>
          <a:prstGeom prst="arc">
            <a:avLst>
              <a:gd name="adj1" fmla="val 10794464"/>
              <a:gd name="adj2" fmla="val 0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5445831" y="2733802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5136317" y="2427340"/>
            <a:ext cx="923531" cy="3408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Co-R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61306" y="2538695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161306" y="2538695"/>
            <a:ext cx="47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Off</a:t>
            </a:r>
            <a:endParaRPr lang="en-US" dirty="0"/>
          </a:p>
        </p:txBody>
      </p:sp>
      <p:grpSp>
        <p:nvGrpSpPr>
          <p:cNvPr id="57" name="Group 56"/>
          <p:cNvGrpSpPr/>
          <p:nvPr/>
        </p:nvGrpSpPr>
        <p:grpSpPr>
          <a:xfrm>
            <a:off x="5583861" y="1898905"/>
            <a:ext cx="1772246" cy="648408"/>
            <a:chOff x="3573230" y="3124668"/>
            <a:chExt cx="1772246" cy="648408"/>
          </a:xfrm>
        </p:grpSpPr>
        <p:sp>
          <p:nvSpPr>
            <p:cNvPr id="58" name="Arc 57"/>
            <p:cNvSpPr/>
            <p:nvPr/>
          </p:nvSpPr>
          <p:spPr>
            <a:xfrm>
              <a:off x="3573230" y="3124668"/>
              <a:ext cx="1639249" cy="648408"/>
            </a:xfrm>
            <a:prstGeom prst="arc">
              <a:avLst>
                <a:gd name="adj1" fmla="val 10794464"/>
                <a:gd name="adj2" fmla="val 21473582"/>
              </a:avLst>
            </a:prstGeom>
            <a:ln w="25400" cap="sq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5076205" y="3427597"/>
              <a:ext cx="26927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ight Arrow 59"/>
          <p:cNvSpPr/>
          <p:nvPr/>
        </p:nvSpPr>
        <p:spPr>
          <a:xfrm>
            <a:off x="4383835" y="2389456"/>
            <a:ext cx="414528" cy="371759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371893" y="5551236"/>
            <a:ext cx="1715445" cy="688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752327" y="5264635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2737369" y="5287566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2328268" y="5558120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942898" y="5494670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/>
          <p:nvPr/>
        </p:nvCxnSpPr>
        <p:spPr>
          <a:xfrm flipH="1">
            <a:off x="2225944" y="5470464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1986837" y="5470464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1088864" y="5283489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69" name="Right Arrow 68"/>
          <p:cNvSpPr/>
          <p:nvPr/>
        </p:nvSpPr>
        <p:spPr>
          <a:xfrm rot="19800000">
            <a:off x="4035890" y="4654107"/>
            <a:ext cx="414528" cy="371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/>
          <p:cNvSpPr/>
          <p:nvPr/>
        </p:nvSpPr>
        <p:spPr>
          <a:xfrm rot="1800000">
            <a:off x="4002087" y="5864629"/>
            <a:ext cx="414528" cy="371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4841689" y="4908001"/>
            <a:ext cx="1715445" cy="688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22123" y="4621400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7207165" y="4644331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798064" y="4914885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5412694" y="4851435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 flipH="1">
            <a:off x="6695740" y="4827229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6456633" y="4827229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495329" y="4443714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5558660" y="4640254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80" name="Oval 79"/>
          <p:cNvSpPr/>
          <p:nvPr/>
        </p:nvSpPr>
        <p:spPr>
          <a:xfrm>
            <a:off x="5234925" y="4306315"/>
            <a:ext cx="923531" cy="3408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Co-A</a:t>
            </a:r>
            <a:endParaRPr lang="en-US" dirty="0"/>
          </a:p>
        </p:txBody>
      </p:sp>
      <p:sp>
        <p:nvSpPr>
          <p:cNvPr id="81" name="Arc 80"/>
          <p:cNvSpPr/>
          <p:nvPr/>
        </p:nvSpPr>
        <p:spPr>
          <a:xfrm>
            <a:off x="5696690" y="3899413"/>
            <a:ext cx="1639249" cy="648408"/>
          </a:xfrm>
          <a:prstGeom prst="arc">
            <a:avLst>
              <a:gd name="adj1" fmla="val 10794464"/>
              <a:gd name="adj2" fmla="val 181503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/>
          <p:nvPr/>
        </p:nvCxnSpPr>
        <p:spPr>
          <a:xfrm flipV="1">
            <a:off x="4838967" y="6445832"/>
            <a:ext cx="1715445" cy="688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7219401" y="6159231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7204443" y="6182162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795342" y="6452716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5409972" y="6389266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 flipH="1">
            <a:off x="6693018" y="636506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6453911" y="636506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7492607" y="5981545"/>
            <a:ext cx="47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</a:t>
            </a:r>
            <a:endParaRPr lang="en-US" dirty="0"/>
          </a:p>
        </p:txBody>
      </p:sp>
      <p:sp>
        <p:nvSpPr>
          <p:cNvPr id="90" name="Oval 89"/>
          <p:cNvSpPr/>
          <p:nvPr/>
        </p:nvSpPr>
        <p:spPr>
          <a:xfrm>
            <a:off x="5555938" y="6178085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91" name="Oval 90"/>
          <p:cNvSpPr/>
          <p:nvPr/>
        </p:nvSpPr>
        <p:spPr>
          <a:xfrm>
            <a:off x="5232203" y="5844146"/>
            <a:ext cx="923531" cy="3408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Co-R</a:t>
            </a:r>
            <a:endParaRPr lang="en-US" dirty="0"/>
          </a:p>
        </p:txBody>
      </p:sp>
      <p:grpSp>
        <p:nvGrpSpPr>
          <p:cNvPr id="92" name="Group 91"/>
          <p:cNvGrpSpPr/>
          <p:nvPr/>
        </p:nvGrpSpPr>
        <p:grpSpPr>
          <a:xfrm>
            <a:off x="5693968" y="5410515"/>
            <a:ext cx="1772246" cy="648408"/>
            <a:chOff x="3573230" y="3124668"/>
            <a:chExt cx="1772246" cy="648408"/>
          </a:xfrm>
        </p:grpSpPr>
        <p:sp>
          <p:nvSpPr>
            <p:cNvPr id="93" name="Arc 92"/>
            <p:cNvSpPr/>
            <p:nvPr/>
          </p:nvSpPr>
          <p:spPr>
            <a:xfrm>
              <a:off x="3573230" y="3124668"/>
              <a:ext cx="1639249" cy="648408"/>
            </a:xfrm>
            <a:prstGeom prst="arc">
              <a:avLst>
                <a:gd name="adj1" fmla="val 10794464"/>
                <a:gd name="adj2" fmla="val 21473582"/>
              </a:avLst>
            </a:prstGeom>
            <a:ln w="25400" cap="sq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94" name="Straight Connector 93"/>
            <p:cNvCxnSpPr/>
            <p:nvPr/>
          </p:nvCxnSpPr>
          <p:spPr>
            <a:xfrm>
              <a:off x="5076205" y="3427597"/>
              <a:ext cx="26927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864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8" grpId="0" animBg="1"/>
      <p:bldP spid="69" grpId="0" animBg="1"/>
      <p:bldP spid="70" grpId="0" animBg="1"/>
      <p:bldP spid="75" grpId="0" animBg="1"/>
      <p:bldP spid="78" grpId="0"/>
      <p:bldP spid="79" grpId="0" animBg="1"/>
      <p:bldP spid="80" grpId="0" animBg="1"/>
      <p:bldP spid="81" grpId="0" animBg="1"/>
      <p:bldP spid="86" grpId="0" animBg="1"/>
      <p:bldP spid="89" grpId="0"/>
      <p:bldP spid="90" grpId="0" animBg="1"/>
      <p:bldP spid="9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1: </a:t>
            </a:r>
            <a:r>
              <a:rPr lang="en-US" i="1" dirty="0" err="1" smtClean="0"/>
              <a:t>dpp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28" y="1869440"/>
            <a:ext cx="7852277" cy="39866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0" y="518726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dpp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2682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1: </a:t>
            </a:r>
            <a:r>
              <a:rPr lang="en-US" i="1" dirty="0" err="1" smtClean="0"/>
              <a:t>tld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87" y="2075744"/>
            <a:ext cx="7606026" cy="36251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60622" y="4899378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Helvetica Neue" charset="0"/>
                <a:ea typeface="Helvetica Neue" charset="0"/>
                <a:cs typeface="Helvetica Neue" charset="0"/>
              </a:rPr>
              <a:t>tld</a:t>
            </a:r>
            <a:endParaRPr lang="en-US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0453" y="4899378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Helvetica Neue" charset="0"/>
                <a:ea typeface="Helvetica Neue" charset="0"/>
                <a:cs typeface="Helvetica Neue" charset="0"/>
              </a:rPr>
              <a:t>tok</a:t>
            </a:r>
            <a:endParaRPr lang="en-US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47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2: </a:t>
            </a:r>
            <a:r>
              <a:rPr lang="en-US" i="1" dirty="0" smtClean="0"/>
              <a:t>rho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916430"/>
            <a:ext cx="7996620" cy="39700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29450" y="5349240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rho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209757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3: </a:t>
            </a:r>
            <a:r>
              <a:rPr lang="en-US" i="1" dirty="0" err="1" smtClean="0"/>
              <a:t>sna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62" y="1954530"/>
            <a:ext cx="8395710" cy="35318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97630" y="5094208"/>
            <a:ext cx="5116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smtClean="0"/>
              <a:t>sna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5135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is found at all classes of Dorsal binding site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35" y="2044336"/>
            <a:ext cx="7373129" cy="426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49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 genome-wide survey of Groucho in the early embryo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Identifying components of the Groucho gene regulatory network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Groucho regulation and RNA PolII stalling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Integrating Gro binding and transcriptome data in embryos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359080" y="3129099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 “Gro occupancy score”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5" idx="2"/>
          </p:cNvCxnSpPr>
          <p:nvPr/>
        </p:nvCxnSpPr>
        <p:spPr>
          <a:xfrm>
            <a:off x="2763338" y="3886745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59080" y="4265568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Define occupancy score cutoff from response curve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359080" y="1992630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 expressed genes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763338" y="2750276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763336" y="5023214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359078" y="5435645"/>
            <a:ext cx="2808515" cy="75764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 occupancy score</a:t>
            </a:r>
          </a:p>
          <a:p>
            <a:pPr algn="ctr"/>
            <a:r>
              <a:rPr lang="en-US" dirty="0"/>
              <a:t>t</a:t>
            </a:r>
            <a:r>
              <a:rPr lang="en-US" dirty="0" smtClean="0"/>
              <a:t>arget genes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4641145" y="2998853"/>
                <a:ext cx="3509422" cy="740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&lt;0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1 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&gt;0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1+ </m:t>
                                  </m:r>
                                  <m:sSup>
                                    <m:sSupPr>
                                      <m:ctrlPr>
                                        <a:rPr lang="el-GR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l-GR" i="1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0.0005 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 − 15 </m:t>
                                          </m:r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nary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145" y="2998853"/>
                <a:ext cx="3509422" cy="74013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4288163" y="3323256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89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Perturbation of Groucho levels affects thousands of genes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628650" y="2352476"/>
            <a:ext cx="4411256" cy="1279395"/>
            <a:chOff x="628650" y="3094944"/>
            <a:chExt cx="4411256" cy="1279395"/>
          </a:xfrm>
        </p:grpSpPr>
        <p:pic>
          <p:nvPicPr>
            <p:cNvPr id="4" name="Picture 3" descr="Screen Shot 2015-02-24 at 8.55.51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81"/>
            <a:stretch/>
          </p:blipFill>
          <p:spPr>
            <a:xfrm>
              <a:off x="628650" y="3094944"/>
              <a:ext cx="4411256" cy="539703"/>
            </a:xfrm>
            <a:prstGeom prst="rect">
              <a:avLst/>
            </a:prstGeom>
          </p:spPr>
        </p:pic>
        <p:pic>
          <p:nvPicPr>
            <p:cNvPr id="6" name="Picture 5" descr="Screen Shot 2015-02-24 at 8.55.51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157"/>
            <a:stretch/>
          </p:blipFill>
          <p:spPr>
            <a:xfrm>
              <a:off x="628650" y="3634647"/>
              <a:ext cx="4411256" cy="739692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5809599" y="1690689"/>
            <a:ext cx="2252362" cy="4929779"/>
            <a:chOff x="5557049" y="1280876"/>
            <a:chExt cx="2554985" cy="5289741"/>
          </a:xfrm>
        </p:grpSpPr>
        <p:grpSp>
          <p:nvGrpSpPr>
            <p:cNvPr id="8" name="Group 7"/>
            <p:cNvGrpSpPr/>
            <p:nvPr/>
          </p:nvGrpSpPr>
          <p:grpSpPr>
            <a:xfrm>
              <a:off x="5750050" y="1280876"/>
              <a:ext cx="2361984" cy="5289741"/>
              <a:chOff x="6024369" y="2278838"/>
              <a:chExt cx="2044695" cy="4579162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95" t="37604"/>
              <a:stretch/>
            </p:blipFill>
            <p:spPr>
              <a:xfrm>
                <a:off x="6191919" y="3030583"/>
                <a:ext cx="1877145" cy="3827417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7745"/>
              <a:stretch/>
            </p:blipFill>
            <p:spPr>
              <a:xfrm>
                <a:off x="6024369" y="2278838"/>
                <a:ext cx="2044695" cy="751745"/>
              </a:xfrm>
              <a:prstGeom prst="rect">
                <a:avLst/>
              </a:prstGeom>
            </p:spPr>
          </p:pic>
        </p:grp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2" t="43841" r="89962" b="43439"/>
            <a:stretch/>
          </p:blipFill>
          <p:spPr>
            <a:xfrm>
              <a:off x="5557049" y="3012292"/>
              <a:ext cx="386551" cy="1778137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5" b="79114"/>
          <a:stretch/>
        </p:blipFill>
        <p:spPr>
          <a:xfrm>
            <a:off x="0" y="4407504"/>
            <a:ext cx="6264223" cy="117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6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29" b="18596"/>
          <a:stretch/>
        </p:blipFill>
        <p:spPr>
          <a:xfrm>
            <a:off x="326595" y="1690689"/>
            <a:ext cx="6406387" cy="44721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03" t="42104" b="40222"/>
          <a:stretch/>
        </p:blipFill>
        <p:spPr>
          <a:xfrm>
            <a:off x="6732982" y="3337560"/>
            <a:ext cx="1934258" cy="107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0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847" y="1690689"/>
            <a:ext cx="7010632" cy="40535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03" t="42104" b="40222"/>
          <a:stretch/>
        </p:blipFill>
        <p:spPr>
          <a:xfrm>
            <a:off x="7209742" y="1569720"/>
            <a:ext cx="1934258" cy="107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0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and temporal regulation of gene expression in development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628650" y="2013277"/>
            <a:ext cx="2633024" cy="1067672"/>
            <a:chOff x="628650" y="2013277"/>
            <a:chExt cx="3773424" cy="153009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2013277"/>
              <a:ext cx="3773424" cy="153009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410"/>
            <a:stretch/>
          </p:blipFill>
          <p:spPr>
            <a:xfrm>
              <a:off x="628650" y="2922309"/>
              <a:ext cx="3773424" cy="621064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624665" y="4407685"/>
            <a:ext cx="2637009" cy="1069288"/>
            <a:chOff x="628650" y="4558514"/>
            <a:chExt cx="3773424" cy="1530096"/>
          </a:xfrm>
        </p:grpSpPr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4558514"/>
              <a:ext cx="3773424" cy="153009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52" r="34863"/>
            <a:stretch/>
          </p:blipFill>
          <p:spPr>
            <a:xfrm>
              <a:off x="2300140" y="4558514"/>
              <a:ext cx="791852" cy="1530096"/>
            </a:xfrm>
            <a:prstGeom prst="rect">
              <a:avLst/>
            </a:prstGeom>
          </p:spPr>
        </p:pic>
      </p:grpSp>
      <p:cxnSp>
        <p:nvCxnSpPr>
          <p:cNvPr id="123" name="Straight Connector 122"/>
          <p:cNvCxnSpPr/>
          <p:nvPr/>
        </p:nvCxnSpPr>
        <p:spPr>
          <a:xfrm>
            <a:off x="339805" y="3861923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3283574" y="3575323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3268616" y="3598254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2859515" y="3868808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/>
          <p:cNvSpPr/>
          <p:nvPr/>
        </p:nvSpPr>
        <p:spPr>
          <a:xfrm>
            <a:off x="1618869" y="3818984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 flipV="1">
            <a:off x="695339" y="3818984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9" name="Straight Connector 128"/>
          <p:cNvCxnSpPr/>
          <p:nvPr/>
        </p:nvCxnSpPr>
        <p:spPr>
          <a:xfrm flipH="1">
            <a:off x="2757191" y="3781152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>
            <a:off x="2518084" y="3781152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764836" y="3592744"/>
            <a:ext cx="276063" cy="27606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32" name="Arc 131"/>
          <p:cNvSpPr/>
          <p:nvPr/>
        </p:nvSpPr>
        <p:spPr>
          <a:xfrm>
            <a:off x="1907828" y="3135894"/>
            <a:ext cx="1355250" cy="602321"/>
          </a:xfrm>
          <a:prstGeom prst="arc">
            <a:avLst>
              <a:gd name="adj1" fmla="val 10794464"/>
              <a:gd name="adj2" fmla="val 0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3" name="TextBox 132"/>
          <p:cNvSpPr txBox="1"/>
          <p:nvPr/>
        </p:nvSpPr>
        <p:spPr>
          <a:xfrm>
            <a:off x="3556780" y="3397637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cxnSp>
        <p:nvCxnSpPr>
          <p:cNvPr id="134" name="Straight Connector 133"/>
          <p:cNvCxnSpPr/>
          <p:nvPr/>
        </p:nvCxnSpPr>
        <p:spPr>
          <a:xfrm>
            <a:off x="237481" y="6231849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3181250" y="5945249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>
            <a:off x="3166292" y="5968180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2757191" y="6238734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/>
          <p:cNvSpPr/>
          <p:nvPr/>
        </p:nvSpPr>
        <p:spPr>
          <a:xfrm>
            <a:off x="1516545" y="6188910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 flipV="1">
            <a:off x="593015" y="6188910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/>
          <p:nvPr/>
        </p:nvCxnSpPr>
        <p:spPr>
          <a:xfrm flipH="1">
            <a:off x="2654867" y="6151078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>
            <a:off x="2415760" y="6151078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738981" y="5955784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3454456" y="5767563"/>
            <a:ext cx="47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</a:t>
            </a:r>
            <a:endParaRPr lang="en-US" dirty="0"/>
          </a:p>
        </p:txBody>
      </p:sp>
      <p:grpSp>
        <p:nvGrpSpPr>
          <p:cNvPr id="145" name="Group 144"/>
          <p:cNvGrpSpPr/>
          <p:nvPr/>
        </p:nvGrpSpPr>
        <p:grpSpPr>
          <a:xfrm>
            <a:off x="870312" y="5551677"/>
            <a:ext cx="2499694" cy="525518"/>
            <a:chOff x="3573230" y="3124668"/>
            <a:chExt cx="1772246" cy="648408"/>
          </a:xfrm>
        </p:grpSpPr>
        <p:sp>
          <p:nvSpPr>
            <p:cNvPr id="146" name="Arc 145"/>
            <p:cNvSpPr/>
            <p:nvPr/>
          </p:nvSpPr>
          <p:spPr>
            <a:xfrm>
              <a:off x="3573230" y="3124668"/>
              <a:ext cx="1639249" cy="648408"/>
            </a:xfrm>
            <a:prstGeom prst="arc">
              <a:avLst>
                <a:gd name="adj1" fmla="val 10794464"/>
                <a:gd name="adj2" fmla="val 21473582"/>
              </a:avLst>
            </a:prstGeom>
            <a:ln w="25400" cap="sq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47" name="Straight Connector 146"/>
            <p:cNvCxnSpPr/>
            <p:nvPr/>
          </p:nvCxnSpPr>
          <p:spPr>
            <a:xfrm>
              <a:off x="5076205" y="3427597"/>
              <a:ext cx="26927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ight Bracket 24"/>
          <p:cNvSpPr/>
          <p:nvPr/>
        </p:nvSpPr>
        <p:spPr>
          <a:xfrm>
            <a:off x="4413504" y="2523744"/>
            <a:ext cx="48768" cy="3243819"/>
          </a:xfrm>
          <a:prstGeom prst="rightBracke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stCxn id="25" idx="2"/>
          </p:cNvCxnSpPr>
          <p:nvPr/>
        </p:nvCxnSpPr>
        <p:spPr>
          <a:xfrm flipV="1">
            <a:off x="4462272" y="4145280"/>
            <a:ext cx="512064" cy="37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5350939" y="3611309"/>
            <a:ext cx="2639263" cy="1069288"/>
            <a:chOff x="5350939" y="3800439"/>
            <a:chExt cx="2639263" cy="1069288"/>
          </a:xfrm>
        </p:grpSpPr>
        <p:pic>
          <p:nvPicPr>
            <p:cNvPr id="148" name="Picture 14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3193" y="3800439"/>
              <a:ext cx="2637009" cy="1069288"/>
            </a:xfrm>
            <a:prstGeom prst="rect">
              <a:avLst/>
            </a:prstGeom>
          </p:spPr>
        </p:pic>
        <p:pic>
          <p:nvPicPr>
            <p:cNvPr id="149" name="Picture 14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44" t="59767" r="143"/>
            <a:stretch/>
          </p:blipFill>
          <p:spPr>
            <a:xfrm>
              <a:off x="7087994" y="4439524"/>
              <a:ext cx="902208" cy="430203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307" r="56964"/>
            <a:stretch/>
          </p:blipFill>
          <p:spPr>
            <a:xfrm>
              <a:off x="5350939" y="4439524"/>
              <a:ext cx="1134869" cy="4244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795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target genes are enriched for developmental TFs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2" y="1690689"/>
            <a:ext cx="8932950" cy="51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0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87"/>
          <a:stretch/>
        </p:blipFill>
        <p:spPr>
          <a:xfrm>
            <a:off x="97913" y="314325"/>
            <a:ext cx="6555397" cy="6429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71493" y="297180"/>
            <a:ext cx="2369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Gro Targets by Occupancy Score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989464" y="1037895"/>
            <a:ext cx="521369" cy="88232"/>
          </a:xfrm>
          <a:prstGeom prst="rect">
            <a:avLst/>
          </a:prstGeom>
          <a:solidFill>
            <a:srgbClr val="FF9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89464" y="1238421"/>
            <a:ext cx="521369" cy="88232"/>
          </a:xfrm>
          <a:prstGeom prst="rect">
            <a:avLst/>
          </a:prstGeom>
          <a:solidFill>
            <a:srgbClr val="65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510833" y="943511"/>
            <a:ext cx="139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Physical interaction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7510833" y="1138158"/>
            <a:ext cx="1381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Genetic interaction</a:t>
            </a:r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6989464" y="2023110"/>
            <a:ext cx="215514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Hubs</a:t>
            </a:r>
          </a:p>
          <a:p>
            <a:endParaRPr lang="en-US" b="1" i="1" dirty="0" smtClean="0"/>
          </a:p>
          <a:p>
            <a:r>
              <a:rPr lang="en-US" b="1" i="1" dirty="0" smtClean="0"/>
              <a:t>Signaling</a:t>
            </a:r>
          </a:p>
          <a:p>
            <a:r>
              <a:rPr lang="en-US" b="1" i="1" dirty="0"/>
              <a:t> </a:t>
            </a:r>
            <a:r>
              <a:rPr lang="en-US" b="1" i="1" dirty="0" smtClean="0"/>
              <a:t>  </a:t>
            </a:r>
            <a:r>
              <a:rPr lang="en-US" dirty="0" err="1" smtClean="0"/>
              <a:t>dpp</a:t>
            </a:r>
            <a:endParaRPr lang="en-US" b="1" i="1" dirty="0"/>
          </a:p>
          <a:p>
            <a:r>
              <a:rPr lang="en-US" b="1" i="1" dirty="0"/>
              <a:t> </a:t>
            </a:r>
            <a:r>
              <a:rPr lang="en-US" b="1" i="1" dirty="0" smtClean="0"/>
              <a:t>  </a:t>
            </a:r>
            <a:r>
              <a:rPr lang="en-US" dirty="0" err="1" smtClean="0"/>
              <a:t>wg</a:t>
            </a:r>
            <a:endParaRPr lang="en-US" dirty="0" smtClean="0"/>
          </a:p>
          <a:p>
            <a:r>
              <a:rPr lang="en-US" dirty="0" smtClean="0"/>
              <a:t>   </a:t>
            </a:r>
            <a:r>
              <a:rPr lang="en-US" dirty="0" err="1" smtClean="0"/>
              <a:t>Egfr</a:t>
            </a:r>
            <a:endParaRPr lang="en-US" dirty="0" smtClean="0"/>
          </a:p>
          <a:p>
            <a:r>
              <a:rPr lang="en-US" b="1" i="1" dirty="0" smtClean="0"/>
              <a:t>Transcription factors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pnr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ptc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tkv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aop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 genome-wide survey of Groucho in the early embryo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Identifying components of the Groucho gene regulatory network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Groucho regulation and RNA PolII stalling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59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Isolation of nascent pre-mRNA</a:t>
            </a:r>
            <a:endParaRPr lang="en-US" dirty="0"/>
          </a:p>
        </p:txBody>
      </p:sp>
      <p:pic>
        <p:nvPicPr>
          <p:cNvPr id="4" name="Picture 3" descr="Screen Shot 2014-03-19 at 12.50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32" y="1485930"/>
            <a:ext cx="2156387" cy="3096519"/>
          </a:xfrm>
          <a:prstGeom prst="rect">
            <a:avLst/>
          </a:prstGeom>
        </p:spPr>
      </p:pic>
      <p:pic>
        <p:nvPicPr>
          <p:cNvPr id="5" name="Picture 4" descr="Screen Shot 2014-03-19 at 6.30.49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7" b="12577"/>
          <a:stretch/>
        </p:blipFill>
        <p:spPr>
          <a:xfrm>
            <a:off x="933655" y="4377690"/>
            <a:ext cx="1864203" cy="2259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042" y="2333995"/>
            <a:ext cx="5883291" cy="34032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21292" y="2186761"/>
            <a:ext cx="224725" cy="294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15600" y="5934670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α-tubulin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α-H3</a:t>
            </a:r>
            <a:endParaRPr lang="en-US" dirty="0">
              <a:solidFill>
                <a:srgbClr val="00B05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1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5627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Different relative transcript abundance in nascent versus total RNA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02556" y="5643693"/>
            <a:ext cx="488148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</a:t>
            </a:r>
            <a:r>
              <a:rPr lang="en-US" dirty="0" smtClean="0"/>
              <a:t>oly(A)+ mRNA</a:t>
            </a:r>
          </a:p>
          <a:p>
            <a:pPr algn="ctr"/>
            <a:r>
              <a:rPr lang="en-US" dirty="0" smtClean="0"/>
              <a:t>Normalized Expression Level </a:t>
            </a:r>
            <a:r>
              <a:rPr lang="en-US" dirty="0" smtClean="0"/>
              <a:t>(</a:t>
            </a:r>
            <a:r>
              <a:rPr lang="en-US" dirty="0" smtClean="0"/>
              <a:t>log</a:t>
            </a:r>
            <a:r>
              <a:rPr lang="en-US" baseline="-25000" dirty="0" smtClean="0"/>
              <a:t>2</a:t>
            </a:r>
            <a:r>
              <a:rPr lang="en-US" dirty="0" smtClean="0"/>
              <a:t>FPM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-2135261" y="3285342"/>
            <a:ext cx="488148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Nascent RNA</a:t>
            </a:r>
          </a:p>
          <a:p>
            <a:pPr algn="ctr"/>
            <a:r>
              <a:rPr lang="en-US" dirty="0" smtClean="0"/>
              <a:t>Normalized Expression Level </a:t>
            </a:r>
            <a:r>
              <a:rPr lang="en-US" dirty="0" smtClean="0"/>
              <a:t>(log</a:t>
            </a:r>
            <a:r>
              <a:rPr lang="en-US" baseline="-25000" dirty="0" smtClean="0"/>
              <a:t>2</a:t>
            </a:r>
            <a:r>
              <a:rPr lang="en-US" dirty="0" smtClean="0"/>
              <a:t>FPM)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9" r="10820" b="6631"/>
          <a:stretch/>
        </p:blipFill>
        <p:spPr>
          <a:xfrm>
            <a:off x="628650" y="2196935"/>
            <a:ext cx="5356267" cy="33920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47709" y="220573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1.5 – 4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hr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47709" y="3459441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Helvetica Neue" charset="0"/>
                <a:ea typeface="Helvetica Neue" charset="0"/>
                <a:cs typeface="Helvetica Neue" charset="0"/>
              </a:rPr>
              <a:t>4 – 6.5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hr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47709" y="471314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6.5 – 9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hr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7" t="3669" r="19803" b="3411"/>
          <a:stretch/>
        </p:blipFill>
        <p:spPr>
          <a:xfrm>
            <a:off x="6142931" y="1909080"/>
            <a:ext cx="1318716" cy="123080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1" t="3669" r="20069" b="3411"/>
          <a:stretch/>
        </p:blipFill>
        <p:spPr>
          <a:xfrm>
            <a:off x="6142931" y="3139882"/>
            <a:ext cx="1318716" cy="123080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1" t="3226" r="20069" b="3853"/>
          <a:stretch/>
        </p:blipFill>
        <p:spPr>
          <a:xfrm>
            <a:off x="6142931" y="4370684"/>
            <a:ext cx="1318716" cy="1230802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694480" y="6071512"/>
            <a:ext cx="190005" cy="190005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694480" y="6346761"/>
            <a:ext cx="190005" cy="190005"/>
          </a:xfrm>
          <a:prstGeom prst="rect">
            <a:avLst/>
          </a:prstGeom>
          <a:solidFill>
            <a:srgbClr val="ED7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888413" y="5966858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Helvetica Neue" charset="0"/>
                <a:ea typeface="Helvetica Neue" charset="0"/>
                <a:cs typeface="Helvetica Neue" charset="0"/>
              </a:rPr>
              <a:t>Higher abundance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884485" y="6240574"/>
            <a:ext cx="203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Lower abundance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87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Nascent-RNA is depleted for maternally contributed transcripts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07" y="1902756"/>
            <a:ext cx="7714343" cy="596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5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bound and repressed genes are enriched for stalled PolII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" y="2331720"/>
            <a:ext cx="4011325" cy="354685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885" y="2523173"/>
            <a:ext cx="4267200" cy="316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7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Gro-repressed genes are enriched for 5’ read density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50" y="1690689"/>
            <a:ext cx="5321300" cy="493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4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 binding is inconsistent with a spreading model of long-range repression</a:t>
            </a:r>
          </a:p>
          <a:p>
            <a:r>
              <a:rPr lang="en-US" dirty="0" smtClean="0"/>
              <a:t>Gro may be recruited or loop directly into promoter-proximal regions to establish repression</a:t>
            </a:r>
          </a:p>
          <a:p>
            <a:r>
              <a:rPr lang="en-US" dirty="0" smtClean="0"/>
              <a:t>Gro regulates the inputs and outputs of multiple signaling pathways</a:t>
            </a:r>
          </a:p>
          <a:p>
            <a:r>
              <a:rPr lang="en-US" dirty="0" smtClean="0"/>
              <a:t>Gro-repressed genes are enriched for poised PolII</a:t>
            </a:r>
          </a:p>
          <a:p>
            <a:pPr lvl="1"/>
            <a:r>
              <a:rPr lang="en-US" dirty="0" smtClean="0"/>
              <a:t>May represent priming for rapid/synchronous activation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48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541014" cy="2917063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Courey</a:t>
            </a:r>
            <a:r>
              <a:rPr lang="en-US" sz="2400" dirty="0" smtClean="0"/>
              <a:t> Lab</a:t>
            </a:r>
          </a:p>
          <a:p>
            <a:pPr lvl="1"/>
            <a:r>
              <a:rPr lang="en-US" sz="2000" dirty="0" smtClean="0"/>
              <a:t>Albert </a:t>
            </a:r>
            <a:r>
              <a:rPr lang="en-US" sz="2000" dirty="0" err="1" smtClean="0"/>
              <a:t>Courey</a:t>
            </a:r>
            <a:endParaRPr lang="en-US" sz="2000" dirty="0" smtClean="0"/>
          </a:p>
          <a:p>
            <a:pPr lvl="1"/>
            <a:r>
              <a:rPr lang="en-US" sz="2000" dirty="0" smtClean="0"/>
              <a:t>Joseph Cao</a:t>
            </a:r>
          </a:p>
          <a:p>
            <a:pPr lvl="1"/>
            <a:r>
              <a:rPr lang="en-US" sz="2000" dirty="0" smtClean="0"/>
              <a:t>Kenny Chen</a:t>
            </a:r>
          </a:p>
          <a:p>
            <a:pPr lvl="1"/>
            <a:r>
              <a:rPr lang="en-US" sz="2000" dirty="0"/>
              <a:t>Mitchell </a:t>
            </a:r>
            <a:r>
              <a:rPr lang="en-US" sz="2000" dirty="0" smtClean="0"/>
              <a:t>Kim </a:t>
            </a:r>
          </a:p>
          <a:p>
            <a:pPr lvl="1"/>
            <a:r>
              <a:rPr lang="en-US" sz="2000" dirty="0" smtClean="0"/>
              <a:t>Pak </a:t>
            </a:r>
            <a:r>
              <a:rPr lang="en-US" sz="2000" dirty="0" err="1" smtClean="0"/>
              <a:t>Kwong</a:t>
            </a:r>
            <a:endParaRPr lang="en-US" sz="2000" dirty="0" smtClean="0"/>
          </a:p>
          <a:p>
            <a:pPr lvl="1"/>
            <a:r>
              <a:rPr lang="en-US" sz="2000" dirty="0" err="1"/>
              <a:t>Wiam</a:t>
            </a:r>
            <a:r>
              <a:rPr lang="en-US" sz="2000" dirty="0"/>
              <a:t> </a:t>
            </a:r>
            <a:r>
              <a:rPr lang="en-US" sz="2000" dirty="0" err="1" smtClean="0"/>
              <a:t>Turki-Judeh</a:t>
            </a:r>
            <a:endParaRPr lang="en-US" sz="2000" dirty="0" smtClean="0"/>
          </a:p>
          <a:p>
            <a:pPr lvl="1"/>
            <a:r>
              <a:rPr lang="en-US" sz="2000" dirty="0" smtClean="0"/>
              <a:t>Tom </a:t>
            </a:r>
            <a:r>
              <a:rPr lang="en-US" sz="2000" dirty="0" err="1" smtClean="0"/>
              <a:t>Yau</a:t>
            </a:r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169664" y="1825625"/>
            <a:ext cx="3541014" cy="2917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Committee</a:t>
            </a:r>
          </a:p>
          <a:p>
            <a:pPr lvl="1"/>
            <a:r>
              <a:rPr lang="en-US" sz="2000" dirty="0"/>
              <a:t>Dr. James Bowie</a:t>
            </a:r>
          </a:p>
          <a:p>
            <a:pPr lvl="1"/>
            <a:r>
              <a:rPr lang="en-US" sz="2000" dirty="0"/>
              <a:t>Dr. </a:t>
            </a:r>
            <a:r>
              <a:rPr lang="en-US" sz="2000" dirty="0" smtClean="0"/>
              <a:t>Michael </a:t>
            </a:r>
            <a:r>
              <a:rPr lang="en-US" sz="2000" dirty="0"/>
              <a:t>Carey</a:t>
            </a:r>
          </a:p>
          <a:p>
            <a:pPr lvl="1"/>
            <a:r>
              <a:rPr lang="en-US" sz="2000" dirty="0"/>
              <a:t>Dr. </a:t>
            </a:r>
            <a:r>
              <a:rPr lang="en-US" sz="2000" dirty="0" smtClean="0"/>
              <a:t>Catherine </a:t>
            </a:r>
            <a:r>
              <a:rPr lang="en-US" sz="2000" dirty="0"/>
              <a:t>Clarke</a:t>
            </a:r>
          </a:p>
          <a:p>
            <a:pPr lvl="1"/>
            <a:r>
              <a:rPr lang="en-US" sz="2000" dirty="0"/>
              <a:t>Dr. Volker </a:t>
            </a:r>
            <a:r>
              <a:rPr lang="en-US" sz="2000" dirty="0" smtClean="0"/>
              <a:t>Hartenstein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628650" y="4742688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Collaborators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/>
              <a:t>Sean Gallaher (Merchant Lab)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/>
              <a:t>Kelvin Zhang (</a:t>
            </a:r>
            <a:r>
              <a:rPr lang="en-US" sz="2000" dirty="0" err="1" smtClean="0"/>
              <a:t>Zipursky</a:t>
            </a:r>
            <a:r>
              <a:rPr lang="en-US" sz="2000" dirty="0" smtClean="0"/>
              <a:t> Lab)</a:t>
            </a:r>
          </a:p>
        </p:txBody>
      </p:sp>
    </p:spTree>
    <p:extLst>
      <p:ext uri="{BB962C8B-B14F-4D97-AF65-F5344CB8AC3E}">
        <p14:creationId xmlns:p14="http://schemas.microsoft.com/office/powerpoint/2010/main" val="95630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Morphogen</a:t>
            </a:r>
            <a:r>
              <a:rPr lang="en-US" dirty="0" smtClean="0"/>
              <a:t> gradients designate cell fate in embryogenesis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538725" y="3121196"/>
            <a:ext cx="2166672" cy="2166672"/>
            <a:chOff x="3732028" y="3657600"/>
            <a:chExt cx="1828800" cy="1828800"/>
          </a:xfrm>
        </p:grpSpPr>
        <p:sp>
          <p:nvSpPr>
            <p:cNvPr id="5" name="Oval 4"/>
            <p:cNvSpPr/>
            <p:nvPr/>
          </p:nvSpPr>
          <p:spPr>
            <a:xfrm>
              <a:off x="3732028" y="3657600"/>
              <a:ext cx="1828800" cy="1828800"/>
            </a:xfrm>
            <a:prstGeom prst="ellipse">
              <a:avLst/>
            </a:prstGeom>
            <a:gradFill flip="none" rotWithShape="1">
              <a:gsLst>
                <a:gs pos="15000">
                  <a:schemeClr val="accent1">
                    <a:lumMod val="0"/>
                    <a:lumOff val="100000"/>
                  </a:schemeClr>
                </a:gs>
                <a:gs pos="41000">
                  <a:schemeClr val="accent1">
                    <a:lumMod val="40000"/>
                    <a:lumOff val="60000"/>
                  </a:schemeClr>
                </a:gs>
                <a:gs pos="6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  <a:tileRect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914908" y="3840480"/>
              <a:ext cx="1463040" cy="1463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/>
                <a:t>Embryo</a:t>
              </a:r>
              <a:endParaRPr lang="en-US" dirty="0"/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 flipV="1">
            <a:off x="3014685" y="3121197"/>
            <a:ext cx="0" cy="203580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690723" y="5155459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734709" y="2753407"/>
            <a:ext cx="568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Low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869218" y="5280526"/>
            <a:ext cx="825566" cy="251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Mesoderm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869220" y="4078597"/>
            <a:ext cx="1146304" cy="251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Neuroectoderm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69218" y="2995262"/>
            <a:ext cx="1188807" cy="251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Dorsal ectoderm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3374901" y="2957372"/>
            <a:ext cx="2494320" cy="2494318"/>
            <a:chOff x="4080759" y="2028684"/>
            <a:chExt cx="3657603" cy="3657600"/>
          </a:xfrm>
        </p:grpSpPr>
        <p:sp>
          <p:nvSpPr>
            <p:cNvPr id="44" name="Arc 43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16776737"/>
                <a:gd name="adj2" fmla="val 19795885"/>
              </a:avLst>
            </a:prstGeom>
            <a:ln w="50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Arc 44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2989254"/>
                <a:gd name="adj2" fmla="val 7678429"/>
              </a:avLst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Arc 45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19765346"/>
                <a:gd name="adj2" fmla="val 3019557"/>
              </a:avLst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Arc 46"/>
            <p:cNvSpPr/>
            <p:nvPr/>
          </p:nvSpPr>
          <p:spPr>
            <a:xfrm>
              <a:off x="4080761" y="2028684"/>
              <a:ext cx="3657600" cy="3657600"/>
            </a:xfrm>
            <a:prstGeom prst="arc">
              <a:avLst>
                <a:gd name="adj1" fmla="val 7682220"/>
                <a:gd name="adj2" fmla="val 12527983"/>
              </a:avLst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Arc 47"/>
            <p:cNvSpPr/>
            <p:nvPr/>
          </p:nvSpPr>
          <p:spPr>
            <a:xfrm>
              <a:off x="4080760" y="2028684"/>
              <a:ext cx="3657600" cy="3657600"/>
            </a:xfrm>
            <a:prstGeom prst="arc">
              <a:avLst>
                <a:gd name="adj1" fmla="val 12535813"/>
                <a:gd name="adj2" fmla="val 15559981"/>
              </a:avLst>
            </a:prstGeom>
            <a:ln w="50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Arc 48"/>
            <p:cNvSpPr/>
            <p:nvPr/>
          </p:nvSpPr>
          <p:spPr>
            <a:xfrm>
              <a:off x="4080759" y="2028684"/>
              <a:ext cx="3657600" cy="3657600"/>
            </a:xfrm>
            <a:prstGeom prst="arc">
              <a:avLst>
                <a:gd name="adj1" fmla="val 15540647"/>
                <a:gd name="adj2" fmla="val 16810036"/>
              </a:avLst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1" name="Rectangle 50"/>
          <p:cNvSpPr/>
          <p:nvPr/>
        </p:nvSpPr>
        <p:spPr>
          <a:xfrm>
            <a:off x="1437719" y="3950887"/>
            <a:ext cx="1559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Nuclear Dorsal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3897598" y="3812387"/>
            <a:ext cx="14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Embryo</a:t>
            </a:r>
          </a:p>
          <a:p>
            <a:pPr algn="ctr"/>
            <a:r>
              <a:rPr lang="en-US" dirty="0" smtClean="0"/>
              <a:t>Cross-Section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35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Groucho is a co-repressor integral to </a:t>
            </a:r>
            <a:r>
              <a:rPr lang="en-US" i="1" dirty="0" smtClean="0"/>
              <a:t>Drosophila </a:t>
            </a:r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22"/>
          <a:stretch/>
        </p:blipFill>
        <p:spPr>
          <a:xfrm>
            <a:off x="1922318" y="1690689"/>
            <a:ext cx="5299364" cy="473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0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domain architecture of Gro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7" t="11711" r="18323" b="82841"/>
          <a:stretch/>
        </p:blipFill>
        <p:spPr>
          <a:xfrm>
            <a:off x="2209552" y="1808471"/>
            <a:ext cx="5688281" cy="7362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9387" y="2737834"/>
            <a:ext cx="2190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Self-association</a:t>
            </a:r>
          </a:p>
          <a:p>
            <a:pPr algn="r"/>
            <a:r>
              <a:rPr lang="en-US" dirty="0" smtClean="0"/>
              <a:t>Repressor interaction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80668" y="3519380"/>
            <a:ext cx="20220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Nuclear localization</a:t>
            </a:r>
          </a:p>
          <a:p>
            <a:pPr algn="r"/>
            <a:r>
              <a:rPr lang="en-US" dirty="0" smtClean="0"/>
              <a:t>Interaction with:</a:t>
            </a:r>
          </a:p>
          <a:p>
            <a:pPr algn="r"/>
            <a:r>
              <a:rPr lang="en-US" sz="1400" dirty="0" smtClean="0"/>
              <a:t>HDAC1/Rpd3</a:t>
            </a:r>
          </a:p>
          <a:p>
            <a:pPr algn="r"/>
            <a:r>
              <a:rPr lang="en-US" sz="1400" dirty="0" smtClean="0"/>
              <a:t>H3/4 </a:t>
            </a:r>
            <a:r>
              <a:rPr lang="en-US" sz="1400" dirty="0" err="1" smtClean="0"/>
              <a:t>hypoacetylated</a:t>
            </a:r>
            <a:r>
              <a:rPr lang="en-US" sz="1400" dirty="0" smtClean="0"/>
              <a:t> tail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2415847" y="4731813"/>
            <a:ext cx="18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Regulatory region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293009" y="5236360"/>
            <a:ext cx="18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Regulatory region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490638" y="5740907"/>
            <a:ext cx="219021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l-GR" dirty="0" smtClean="0"/>
              <a:t>β</a:t>
            </a:r>
            <a:r>
              <a:rPr lang="en-US" dirty="0" smtClean="0"/>
              <a:t>-propeller domain</a:t>
            </a:r>
          </a:p>
          <a:p>
            <a:pPr algn="r"/>
            <a:r>
              <a:rPr lang="en-US" dirty="0" smtClean="0"/>
              <a:t>Repressor interaction</a:t>
            </a:r>
          </a:p>
          <a:p>
            <a:pPr algn="r"/>
            <a:r>
              <a:rPr lang="en-US" sz="1400" dirty="0" smtClean="0"/>
              <a:t>WRPW and eh1-like motifs</a:t>
            </a:r>
            <a:endParaRPr lang="en-US" sz="1400" dirty="0"/>
          </a:p>
        </p:txBody>
      </p:sp>
      <p:sp>
        <p:nvSpPr>
          <p:cNvPr id="39" name="Freeform 38"/>
          <p:cNvSpPr/>
          <p:nvPr/>
        </p:nvSpPr>
        <p:spPr>
          <a:xfrm>
            <a:off x="542925" y="2544740"/>
            <a:ext cx="2162175" cy="839425"/>
          </a:xfrm>
          <a:custGeom>
            <a:avLst/>
            <a:gdLst>
              <a:gd name="connsiteX0" fmla="*/ 800100 w 800100"/>
              <a:gd name="connsiteY0" fmla="*/ 0 h 1524000"/>
              <a:gd name="connsiteX1" fmla="*/ 800100 w 800100"/>
              <a:gd name="connsiteY1" fmla="*/ 0 h 1524000"/>
              <a:gd name="connsiteX2" fmla="*/ 800100 w 800100"/>
              <a:gd name="connsiteY2" fmla="*/ 866775 h 1524000"/>
              <a:gd name="connsiteX3" fmla="*/ 800100 w 800100"/>
              <a:gd name="connsiteY3" fmla="*/ 1524000 h 1524000"/>
              <a:gd name="connsiteX4" fmla="*/ 0 w 800100"/>
              <a:gd name="connsiteY4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00" h="1524000">
                <a:moveTo>
                  <a:pt x="800100" y="0"/>
                </a:moveTo>
                <a:lnTo>
                  <a:pt x="800100" y="0"/>
                </a:lnTo>
                <a:lnTo>
                  <a:pt x="800100" y="866775"/>
                </a:lnTo>
                <a:lnTo>
                  <a:pt x="800100" y="1524000"/>
                </a:lnTo>
                <a:lnTo>
                  <a:pt x="0" y="152400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1360273" y="2544741"/>
            <a:ext cx="2142487" cy="2036822"/>
          </a:xfrm>
          <a:custGeom>
            <a:avLst/>
            <a:gdLst>
              <a:gd name="connsiteX0" fmla="*/ 800100 w 800100"/>
              <a:gd name="connsiteY0" fmla="*/ 0 h 1524000"/>
              <a:gd name="connsiteX1" fmla="*/ 800100 w 800100"/>
              <a:gd name="connsiteY1" fmla="*/ 0 h 1524000"/>
              <a:gd name="connsiteX2" fmla="*/ 800100 w 800100"/>
              <a:gd name="connsiteY2" fmla="*/ 866775 h 1524000"/>
              <a:gd name="connsiteX3" fmla="*/ 800100 w 800100"/>
              <a:gd name="connsiteY3" fmla="*/ 1524000 h 1524000"/>
              <a:gd name="connsiteX4" fmla="*/ 0 w 800100"/>
              <a:gd name="connsiteY4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00" h="1524000">
                <a:moveTo>
                  <a:pt x="800100" y="0"/>
                </a:moveTo>
                <a:lnTo>
                  <a:pt x="800100" y="0"/>
                </a:lnTo>
                <a:lnTo>
                  <a:pt x="800100" y="866775"/>
                </a:lnTo>
                <a:lnTo>
                  <a:pt x="800100" y="1524000"/>
                </a:lnTo>
                <a:lnTo>
                  <a:pt x="0" y="152400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2524125" y="2544740"/>
            <a:ext cx="1738190" cy="2532111"/>
          </a:xfrm>
          <a:custGeom>
            <a:avLst/>
            <a:gdLst>
              <a:gd name="connsiteX0" fmla="*/ 800100 w 800100"/>
              <a:gd name="connsiteY0" fmla="*/ 0 h 1524000"/>
              <a:gd name="connsiteX1" fmla="*/ 800100 w 800100"/>
              <a:gd name="connsiteY1" fmla="*/ 0 h 1524000"/>
              <a:gd name="connsiteX2" fmla="*/ 800100 w 800100"/>
              <a:gd name="connsiteY2" fmla="*/ 866775 h 1524000"/>
              <a:gd name="connsiteX3" fmla="*/ 800100 w 800100"/>
              <a:gd name="connsiteY3" fmla="*/ 1524000 h 1524000"/>
              <a:gd name="connsiteX4" fmla="*/ 0 w 800100"/>
              <a:gd name="connsiteY4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00" h="1524000">
                <a:moveTo>
                  <a:pt x="800100" y="0"/>
                </a:moveTo>
                <a:lnTo>
                  <a:pt x="800100" y="0"/>
                </a:lnTo>
                <a:lnTo>
                  <a:pt x="800100" y="866775"/>
                </a:lnTo>
                <a:lnTo>
                  <a:pt x="800100" y="1524000"/>
                </a:lnTo>
                <a:lnTo>
                  <a:pt x="0" y="152400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3390901" y="2534789"/>
            <a:ext cx="1720694" cy="3046861"/>
          </a:xfrm>
          <a:custGeom>
            <a:avLst/>
            <a:gdLst>
              <a:gd name="connsiteX0" fmla="*/ 800100 w 800100"/>
              <a:gd name="connsiteY0" fmla="*/ 0 h 1524000"/>
              <a:gd name="connsiteX1" fmla="*/ 800100 w 800100"/>
              <a:gd name="connsiteY1" fmla="*/ 0 h 1524000"/>
              <a:gd name="connsiteX2" fmla="*/ 800100 w 800100"/>
              <a:gd name="connsiteY2" fmla="*/ 866775 h 1524000"/>
              <a:gd name="connsiteX3" fmla="*/ 800100 w 800100"/>
              <a:gd name="connsiteY3" fmla="*/ 1524000 h 1524000"/>
              <a:gd name="connsiteX4" fmla="*/ 0 w 800100"/>
              <a:gd name="connsiteY4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00" h="1524000">
                <a:moveTo>
                  <a:pt x="800100" y="0"/>
                </a:moveTo>
                <a:lnTo>
                  <a:pt x="800100" y="0"/>
                </a:lnTo>
                <a:lnTo>
                  <a:pt x="800100" y="866775"/>
                </a:lnTo>
                <a:lnTo>
                  <a:pt x="800100" y="1524000"/>
                </a:lnTo>
                <a:lnTo>
                  <a:pt x="0" y="152400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4518678" y="2544740"/>
            <a:ext cx="2162175" cy="4057941"/>
          </a:xfrm>
          <a:custGeom>
            <a:avLst/>
            <a:gdLst>
              <a:gd name="connsiteX0" fmla="*/ 800100 w 800100"/>
              <a:gd name="connsiteY0" fmla="*/ 0 h 1524000"/>
              <a:gd name="connsiteX1" fmla="*/ 800100 w 800100"/>
              <a:gd name="connsiteY1" fmla="*/ 0 h 1524000"/>
              <a:gd name="connsiteX2" fmla="*/ 800100 w 800100"/>
              <a:gd name="connsiteY2" fmla="*/ 866775 h 1524000"/>
              <a:gd name="connsiteX3" fmla="*/ 800100 w 800100"/>
              <a:gd name="connsiteY3" fmla="*/ 1524000 h 1524000"/>
              <a:gd name="connsiteX4" fmla="*/ 0 w 800100"/>
              <a:gd name="connsiteY4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00" h="1524000">
                <a:moveTo>
                  <a:pt x="800100" y="0"/>
                </a:moveTo>
                <a:lnTo>
                  <a:pt x="800100" y="0"/>
                </a:lnTo>
                <a:lnTo>
                  <a:pt x="800100" y="866775"/>
                </a:lnTo>
                <a:lnTo>
                  <a:pt x="800100" y="1524000"/>
                </a:lnTo>
                <a:lnTo>
                  <a:pt x="0" y="152400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0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Groucho is recruited by multiple sequence-specific factors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21664" y="2117409"/>
            <a:ext cx="3352800" cy="129235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Dorsal-ventral patterning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21664" y="3410492"/>
            <a:ext cx="1365504" cy="223440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Anterior-posterior patterning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21664" y="5644896"/>
            <a:ext cx="3352800" cy="48768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Notch signaling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87168" y="3410492"/>
            <a:ext cx="1987296" cy="142973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Segmentation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87168" y="4840224"/>
            <a:ext cx="1987296" cy="80467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Terminal patterning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74464" y="2117409"/>
            <a:ext cx="3352800" cy="1292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Dorsal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Brinker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Ind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Vnd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20768" y="3407555"/>
            <a:ext cx="1694688" cy="14304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Hairy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Runt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Even-skipped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Odd-skipped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150864" y="3388743"/>
            <a:ext cx="1658112" cy="1426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Sloppy-paired 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Engrailed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Knirps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Goosecoid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74464" y="4840224"/>
            <a:ext cx="3352800" cy="8046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Capicua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Huckebein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74464" y="5644896"/>
            <a:ext cx="3352800" cy="4876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Su(H)                       E(</a:t>
            </a:r>
            <a:r>
              <a:rPr lang="en-US" dirty="0" err="1" smtClean="0">
                <a:solidFill>
                  <a:schemeClr val="tx1"/>
                </a:solidFill>
              </a:rPr>
              <a:t>spl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74464" y="3409761"/>
            <a:ext cx="3352800" cy="1426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2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potential mechanisms of Gro-mediated repression</a:t>
            </a:r>
            <a:endParaRPr lang="en-US" dirty="0"/>
          </a:p>
        </p:txBody>
      </p:sp>
      <p:pic>
        <p:nvPicPr>
          <p:cNvPr id="3" name="Picture 2" descr="mechanism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7" t="5660" r="5000"/>
          <a:stretch/>
        </p:blipFill>
        <p:spPr>
          <a:xfrm>
            <a:off x="1310918" y="1690689"/>
            <a:ext cx="5547794" cy="39893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74119" y="6118819"/>
            <a:ext cx="2079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>
                <a:latin typeface="Helvetica"/>
                <a:cs typeface="Helvetica"/>
              </a:rPr>
              <a:t>Seikya</a:t>
            </a:r>
            <a:r>
              <a:rPr lang="en-US" sz="1400" i="1" dirty="0" smtClean="0">
                <a:latin typeface="Helvetica"/>
                <a:cs typeface="Helvetica"/>
              </a:rPr>
              <a:t> and </a:t>
            </a:r>
            <a:r>
              <a:rPr lang="en-US" sz="1400" i="1" dirty="0" err="1" smtClean="0">
                <a:latin typeface="Helvetica"/>
                <a:cs typeface="Helvetica"/>
              </a:rPr>
              <a:t>Zaret</a:t>
            </a:r>
            <a:r>
              <a:rPr lang="en-US" sz="1400" i="1" dirty="0" smtClean="0">
                <a:latin typeface="Helvetica"/>
                <a:cs typeface="Helvetica"/>
              </a:rPr>
              <a:t>, 2007</a:t>
            </a:r>
          </a:p>
        </p:txBody>
      </p:sp>
      <p:sp>
        <p:nvSpPr>
          <p:cNvPr id="5" name="Rectangle 4"/>
          <p:cNvSpPr/>
          <p:nvPr/>
        </p:nvSpPr>
        <p:spPr>
          <a:xfrm>
            <a:off x="4234420" y="1552913"/>
            <a:ext cx="3774030" cy="20138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78003" y="3451102"/>
            <a:ext cx="3774030" cy="24268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53297" y="6117330"/>
            <a:ext cx="2338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Helvetica"/>
                <a:cs typeface="Helvetica"/>
              </a:rPr>
              <a:t>Zhang and Emmons, 2002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91961" y="6118819"/>
            <a:ext cx="1380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>
                <a:latin typeface="Helvetica"/>
                <a:cs typeface="Helvetica"/>
              </a:rPr>
              <a:t>Cai</a:t>
            </a:r>
            <a:r>
              <a:rPr lang="en-US" sz="1400" i="1" dirty="0" smtClean="0">
                <a:latin typeface="Helvetica"/>
                <a:cs typeface="Helvetica"/>
              </a:rPr>
              <a:t> et al, 2003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74119" y="6425107"/>
            <a:ext cx="3271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Figures </a:t>
            </a:r>
            <a:r>
              <a:rPr lang="en-US" sz="1600" i="1" dirty="0" err="1" smtClean="0"/>
              <a:t>Turki-Judeh</a:t>
            </a:r>
            <a:r>
              <a:rPr lang="en-US" sz="1600" i="1" dirty="0" smtClean="0"/>
              <a:t> and </a:t>
            </a:r>
            <a:r>
              <a:rPr lang="en-US" sz="1600" i="1" dirty="0" err="1" smtClean="0"/>
              <a:t>Courey</a:t>
            </a:r>
            <a:r>
              <a:rPr lang="en-US" sz="1600" i="1" dirty="0" smtClean="0"/>
              <a:t>, 2012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64265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A genome-wide survey of Groucho in the early embryo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Identifying components of the Groucho gene regulatory network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Groucho regulation and RNA PolII stalling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59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4662</TotalTime>
  <Words>875</Words>
  <Application>Microsoft Macintosh PowerPoint</Application>
  <PresentationFormat>On-screen Show (4:3)</PresentationFormat>
  <Paragraphs>274</Paragraphs>
  <Slides>39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Calibri</vt:lpstr>
      <vt:lpstr>Calibri Light</vt:lpstr>
      <vt:lpstr>Cambria Math</vt:lpstr>
      <vt:lpstr>Helvetica</vt:lpstr>
      <vt:lpstr>Helvetica Neue</vt:lpstr>
      <vt:lpstr>Arial</vt:lpstr>
      <vt:lpstr>Office Theme</vt:lpstr>
      <vt:lpstr>Genome-wide Analysis of Groucho Function in Drosophila Embryogenesis</vt:lpstr>
      <vt:lpstr>Gene regulation through concerted action of activators and repressors</vt:lpstr>
      <vt:lpstr>Spatial and temporal regulation of gene expression in development</vt:lpstr>
      <vt:lpstr>Morphogen gradients designate cell fate in embryogenesis</vt:lpstr>
      <vt:lpstr>Groucho is a co-repressor integral to Drosophila development</vt:lpstr>
      <vt:lpstr>The domain architecture of Gro</vt:lpstr>
      <vt:lpstr>Groucho is recruited by multiple sequence-specific factors</vt:lpstr>
      <vt:lpstr>Multiple potential mechanisms of Gro-mediated repression</vt:lpstr>
      <vt:lpstr>Outline</vt:lpstr>
      <vt:lpstr>Genomic scale analysis of Groucho’s functions in early fly development</vt:lpstr>
      <vt:lpstr>Groucho is recruited to thousands of sites throughout the genome</vt:lpstr>
      <vt:lpstr>Groucho is recruited to thousands of sites throughout the genome</vt:lpstr>
      <vt:lpstr>Is Gro spreading a mechanism of long-range repression?</vt:lpstr>
      <vt:lpstr>Gro binds in clusters of discrete peaks</vt:lpstr>
      <vt:lpstr>Gro binding is not indicative of spreading in vivo</vt:lpstr>
      <vt:lpstr>If Gro spreading is rare, how does it participate in long-range repression?</vt:lpstr>
      <vt:lpstr>Binding to genes is enriched for multiple peak clusters</vt:lpstr>
      <vt:lpstr>What is the nature of Dorsal dependence on Gro for repression?</vt:lpstr>
      <vt:lpstr>Class 1: zen</vt:lpstr>
      <vt:lpstr>Class 1: dpp</vt:lpstr>
      <vt:lpstr>Class 1: tld</vt:lpstr>
      <vt:lpstr>Class 2: rho</vt:lpstr>
      <vt:lpstr>Class 3: sna</vt:lpstr>
      <vt:lpstr>Gro is found at all classes of Dorsal binding site</vt:lpstr>
      <vt:lpstr>Outline</vt:lpstr>
      <vt:lpstr>Integrating Gro binding and transcriptome data in embryos</vt:lpstr>
      <vt:lpstr>Perturbation of Groucho levels affects thousands of genes</vt:lpstr>
      <vt:lpstr>PowerPoint Presentation</vt:lpstr>
      <vt:lpstr>PowerPoint Presentation</vt:lpstr>
      <vt:lpstr>Gro target genes are enriched for developmental TFs</vt:lpstr>
      <vt:lpstr>PowerPoint Presentation</vt:lpstr>
      <vt:lpstr>Outline</vt:lpstr>
      <vt:lpstr>Isolation of nascent pre-mRNA</vt:lpstr>
      <vt:lpstr>Different relative transcript abundance in nascent versus total RNA</vt:lpstr>
      <vt:lpstr>Nascent-RNA is depleted for maternally contributed transcripts</vt:lpstr>
      <vt:lpstr>Gro bound and repressed genes are enriched for stalled PolII</vt:lpstr>
      <vt:lpstr>Gro-repressed genes are enriched for 5’ read density</vt:lpstr>
      <vt:lpstr>Conclusion</vt:lpstr>
      <vt:lpstr>Acknowledgements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Genome-wide Analysis of Groucho Function in Drosophila Embryogenesis</dc:title>
  <dc:creator>Michael Chambers</dc:creator>
  <cp:lastModifiedBy>Michael Chambers</cp:lastModifiedBy>
  <cp:revision>126</cp:revision>
  <dcterms:created xsi:type="dcterms:W3CDTF">2015-11-19T02:10:34Z</dcterms:created>
  <dcterms:modified xsi:type="dcterms:W3CDTF">2015-11-22T08:03:32Z</dcterms:modified>
</cp:coreProperties>
</file>